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3937000" y="241300"/>
            <a:ext cx="7634840" cy="330200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3937000" y="3722247"/>
            <a:ext cx="7634840" cy="11303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859" y="1284418"/>
            <a:ext cx="2059137" cy="209345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solidFill>
                  <a:srgbClr val="443322"/>
                </a:solidFill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gradFill flip="none" rotWithShape="1">
          <a:gsLst>
            <a:gs pos="0">
              <a:srgbClr val="FFFFFF"/>
            </a:gs>
            <a:gs pos="100000">
              <a:srgbClr val="E6F3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686435" y="2023491"/>
            <a:ext cx="5653065" cy="66625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635000" y="444500"/>
            <a:ext cx="11099800" cy="1301155"/>
          </a:xfrm>
          <a:prstGeom prst="rect">
            <a:avLst/>
          </a:prstGeom>
        </p:spPr>
        <p:txBody>
          <a:bodyPr/>
          <a:lstStyle>
            <a:lvl1pPr algn="l">
              <a:defRPr sz="6000">
                <a:solidFill>
                  <a:srgbClr val="213140"/>
                </a:solidFill>
                <a:latin typeface="Fira Sans Book"/>
                <a:ea typeface="Fira Sans Book"/>
                <a:cs typeface="Fira Sans Book"/>
                <a:sym typeface="Fira Sans 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half" idx="1"/>
          </p:nvPr>
        </p:nvSpPr>
        <p:spPr>
          <a:xfrm>
            <a:off x="633412" y="1570980"/>
            <a:ext cx="5653088" cy="7567762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solidFill>
                  <a:srgbClr val="213140"/>
                </a:solidFill>
                <a:latin typeface="Fira Sans Book"/>
                <a:ea typeface="Fira Sans Book"/>
                <a:cs typeface="Fira Sans Book"/>
                <a:sym typeface="Fira Sans Book"/>
              </a:defRPr>
            </a:lvl1pPr>
            <a:lvl2pPr marL="685800" indent="-342900">
              <a:spcBef>
                <a:spcPts val="3200"/>
              </a:spcBef>
              <a:defRPr sz="2800">
                <a:solidFill>
                  <a:srgbClr val="213140"/>
                </a:solidFill>
                <a:latin typeface="Fira Sans Book"/>
                <a:ea typeface="Fira Sans Book"/>
                <a:cs typeface="Fira Sans Book"/>
                <a:sym typeface="Fira Sans Book"/>
              </a:defRPr>
            </a:lvl2pPr>
            <a:lvl3pPr marL="1028700" indent="-342900">
              <a:spcBef>
                <a:spcPts val="3200"/>
              </a:spcBef>
              <a:defRPr sz="2800">
                <a:solidFill>
                  <a:srgbClr val="213140"/>
                </a:solidFill>
                <a:latin typeface="Fira Sans Book"/>
                <a:ea typeface="Fira Sans Book"/>
                <a:cs typeface="Fira Sans Book"/>
                <a:sym typeface="Fira Sans Book"/>
              </a:defRPr>
            </a:lvl3pPr>
            <a:lvl4pPr marL="1371600" indent="-342900">
              <a:spcBef>
                <a:spcPts val="3200"/>
              </a:spcBef>
              <a:defRPr sz="2800">
                <a:solidFill>
                  <a:srgbClr val="213140"/>
                </a:solidFill>
                <a:latin typeface="Fira Sans Book"/>
                <a:ea typeface="Fira Sans Book"/>
                <a:cs typeface="Fira Sans Book"/>
                <a:sym typeface="Fira Sans Book"/>
              </a:defRPr>
            </a:lvl4pPr>
            <a:lvl5pPr marL="1714500" indent="-342900">
              <a:spcBef>
                <a:spcPts val="3200"/>
              </a:spcBef>
              <a:defRPr sz="2800">
                <a:solidFill>
                  <a:srgbClr val="213140"/>
                </a:solidFill>
                <a:latin typeface="Fira Sans Book"/>
                <a:ea typeface="Fira Sans Book"/>
                <a:cs typeface="Fira Sans Book"/>
                <a:sym typeface="Fira Sans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2" name="Title Text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3" name="Body Level One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1pPr>
            <a:lvl2pPr marL="6858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2pPr>
            <a:lvl3pPr marL="10287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3pPr>
            <a:lvl4pPr marL="13716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4pPr>
            <a:lvl5pPr marL="17145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/>
          <p:nvPr>
            <p:ph type="title"/>
          </p:nvPr>
        </p:nvSpPr>
        <p:spPr>
          <a:xfrm>
            <a:off x="952500" y="0"/>
            <a:ext cx="11099800" cy="1527572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4433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3322"/>
                </a:solidFill>
              </a:defRPr>
            </a:lvl1pPr>
            <a:lvl2pPr>
              <a:defRPr>
                <a:solidFill>
                  <a:srgbClr val="443322"/>
                </a:solidFill>
              </a:defRPr>
            </a:lvl2pPr>
            <a:lvl3pPr>
              <a:defRPr>
                <a:solidFill>
                  <a:srgbClr val="443322"/>
                </a:solidFill>
              </a:defRPr>
            </a:lvl3pPr>
            <a:lvl4pPr>
              <a:defRPr>
                <a:solidFill>
                  <a:srgbClr val="443322"/>
                </a:solidFill>
              </a:defRPr>
            </a:lvl4pPr>
            <a:lvl5pPr>
              <a:defRPr>
                <a:solidFill>
                  <a:srgbClr val="4433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itle Text"/>
          <p:cNvSpPr/>
          <p:nvPr/>
        </p:nvSpPr>
        <p:spPr>
          <a:xfrm>
            <a:off x="952500" y="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solidFill>
                  <a:srgbClr val="44332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1pPr>
            <a:lvl2pPr marL="6858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2pPr>
            <a:lvl3pPr marL="10287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3pPr>
            <a:lvl4pPr marL="13716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4pPr>
            <a:lvl5pPr marL="1714500" indent="-342900">
              <a:spcBef>
                <a:spcPts val="3200"/>
              </a:spcBef>
              <a:defRPr sz="2800">
                <a:solidFill>
                  <a:srgbClr val="4433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Title Text"/>
          <p:cNvSpPr/>
          <p:nvPr/>
        </p:nvSpPr>
        <p:spPr>
          <a:xfrm>
            <a:off x="952500" y="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solidFill>
                  <a:srgbClr val="44332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3322"/>
                </a:solidFill>
              </a:defRPr>
            </a:lvl1pPr>
            <a:lvl2pPr>
              <a:defRPr>
                <a:solidFill>
                  <a:srgbClr val="443322"/>
                </a:solidFill>
              </a:defRPr>
            </a:lvl2pPr>
            <a:lvl3pPr>
              <a:defRPr>
                <a:solidFill>
                  <a:srgbClr val="443322"/>
                </a:solidFill>
              </a:defRPr>
            </a:lvl3pPr>
            <a:lvl4pPr>
              <a:defRPr>
                <a:solidFill>
                  <a:srgbClr val="443322"/>
                </a:solidFill>
              </a:defRPr>
            </a:lvl4pPr>
            <a:lvl5pPr>
              <a:defRPr>
                <a:solidFill>
                  <a:srgbClr val="4433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0F0F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952500" y="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43322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43322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43322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43322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43322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43322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43322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43322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43322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Relationship Id="rId3" Type="http://schemas.openxmlformats.org/officeDocument/2006/relationships/image" Target="../media/image2.png"/><Relationship Id="rId4" Type="http://schemas.openxmlformats.org/officeDocument/2006/relationships/image" Target="../media/image3.tif"/><Relationship Id="rId5" Type="http://schemas.openxmlformats.org/officeDocument/2006/relationships/image" Target="../media/image3.png"/><Relationship Id="rId6" Type="http://schemas.openxmlformats.org/officeDocument/2006/relationships/image" Target="../media/image4.tif"/><Relationship Id="rId7" Type="http://schemas.openxmlformats.org/officeDocument/2006/relationships/image" Target="../media/image4.png"/><Relationship Id="rId8" Type="http://schemas.openxmlformats.org/officeDocument/2006/relationships/image" Target="../media/image5.tif"/><Relationship Id="rId9" Type="http://schemas.openxmlformats.org/officeDocument/2006/relationships/image" Target="../media/image5.png"/><Relationship Id="rId10" Type="http://schemas.openxmlformats.org/officeDocument/2006/relationships/image" Target="../media/image6.tif"/><Relationship Id="rId11" Type="http://schemas.openxmlformats.org/officeDocument/2006/relationships/image" Target="../media/image6.png"/><Relationship Id="rId12" Type="http://schemas.openxmlformats.org/officeDocument/2006/relationships/image" Target="../media/image7.tif"/><Relationship Id="rId13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.tif"/><Relationship Id="rId4" Type="http://schemas.openxmlformats.org/officeDocument/2006/relationships/image" Target="../media/image9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10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4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9.png"/><Relationship Id="rId4" Type="http://schemas.openxmlformats.org/officeDocument/2006/relationships/image" Target="../media/image8.tif"/><Relationship Id="rId5" Type="http://schemas.openxmlformats.org/officeDocument/2006/relationships/image" Target="../media/image9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1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54.png"/><Relationship Id="rId4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12.tif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12.tif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17.png"/><Relationship Id="rId7" Type="http://schemas.openxmlformats.org/officeDocument/2006/relationships/image" Target="../media/image6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31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31.png"/><Relationship Id="rId4" Type="http://schemas.openxmlformats.org/officeDocument/2006/relationships/image" Target="../media/image8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8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arxiv.org/abs/1804.02086" TargetMode="External"/><Relationship Id="rId3" Type="http://schemas.openxmlformats.org/officeDocument/2006/relationships/hyperlink" Target="https://bit.ly/probtorch-nips-2017" TargetMode="External"/><Relationship Id="rId4" Type="http://schemas.openxmlformats.org/officeDocument/2006/relationships/hyperlink" Target="https://github.com/probtorch/probtorch" TargetMode="External"/><Relationship Id="rId5" Type="http://schemas.openxmlformats.org/officeDocument/2006/relationships/image" Target="../media/image2.tif"/><Relationship Id="rId6" Type="http://schemas.openxmlformats.org/officeDocument/2006/relationships/image" Target="../media/image2.png"/><Relationship Id="rId7" Type="http://schemas.openxmlformats.org/officeDocument/2006/relationships/image" Target="../media/image3.tif"/><Relationship Id="rId8" Type="http://schemas.openxmlformats.org/officeDocument/2006/relationships/image" Target="../media/image3.png"/><Relationship Id="rId9" Type="http://schemas.openxmlformats.org/officeDocument/2006/relationships/image" Target="../media/image4.tif"/><Relationship Id="rId10" Type="http://schemas.openxmlformats.org/officeDocument/2006/relationships/image" Target="../media/image4.png"/><Relationship Id="rId11" Type="http://schemas.openxmlformats.org/officeDocument/2006/relationships/image" Target="../media/image5.tif"/><Relationship Id="rId12" Type="http://schemas.openxmlformats.org/officeDocument/2006/relationships/image" Target="../media/image5.png"/><Relationship Id="rId13" Type="http://schemas.openxmlformats.org/officeDocument/2006/relationships/image" Target="../media/image6.tif"/><Relationship Id="rId14" Type="http://schemas.openxmlformats.org/officeDocument/2006/relationships/image" Target="../media/image6.png"/><Relationship Id="rId15" Type="http://schemas.openxmlformats.org/officeDocument/2006/relationships/image" Target="../media/image7.tif"/><Relationship Id="rId16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8.tif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hyperlink" Target="https://github.com/bleilab/edward" TargetMode="External"/><Relationship Id="rId4" Type="http://schemas.openxmlformats.org/officeDocument/2006/relationships/image" Target="../media/image10.tif"/><Relationship Id="rId5" Type="http://schemas.openxmlformats.org/officeDocument/2006/relationships/hyperlink" Target="https://github.com/uber/pyro" TargetMode="External"/><Relationship Id="rId6" Type="http://schemas.openxmlformats.org/officeDocument/2006/relationships/hyperlink" Target="https://github.com/probtorch/probtorch" TargetMode="External"/><Relationship Id="rId7" Type="http://schemas.openxmlformats.org/officeDocument/2006/relationships/image" Target="../media/image11.tif"/><Relationship Id="rId8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uctured Disentangled Representations"/>
          <p:cNvSpPr/>
          <p:nvPr>
            <p:ph type="ctrTitle"/>
          </p:nvPr>
        </p:nvSpPr>
        <p:spPr>
          <a:xfrm>
            <a:off x="3501391" y="905531"/>
            <a:ext cx="9293958" cy="2356639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6000"/>
            </a:lvl1pPr>
          </a:lstStyle>
          <a:p>
            <a:pPr/>
            <a:r>
              <a:t>Structured Disentangled Representations</a:t>
            </a:r>
          </a:p>
        </p:txBody>
      </p:sp>
      <p:sp>
        <p:nvSpPr>
          <p:cNvPr id="142" name="Babak Esmaeli"/>
          <p:cNvSpPr txBox="1"/>
          <p:nvPr/>
        </p:nvSpPr>
        <p:spPr>
          <a:xfrm>
            <a:off x="1053294" y="7413393"/>
            <a:ext cx="16386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Babak Esmaeli</a:t>
            </a:r>
          </a:p>
        </p:txBody>
      </p:sp>
      <p:grpSp>
        <p:nvGrpSpPr>
          <p:cNvPr id="145" name="Image"/>
          <p:cNvGrpSpPr/>
          <p:nvPr/>
        </p:nvGrpSpPr>
        <p:grpSpPr>
          <a:xfrm>
            <a:off x="10366518" y="5061377"/>
            <a:ext cx="1596313" cy="2107733"/>
            <a:chOff x="0" y="0"/>
            <a:chExt cx="1596311" cy="2107732"/>
          </a:xfrm>
        </p:grpSpPr>
        <p:pic>
          <p:nvPicPr>
            <p:cNvPr id="1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5726"/>
            <a:stretch>
              <a:fillRect/>
            </a:stretch>
          </p:blipFill>
          <p:spPr>
            <a:xfrm>
              <a:off x="38099" y="25400"/>
              <a:ext cx="1520113" cy="1980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3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96312" cy="2107734"/>
            </a:xfrm>
            <a:prstGeom prst="rect">
              <a:avLst/>
            </a:prstGeom>
            <a:effectLst/>
          </p:spPr>
        </p:pic>
      </p:grpSp>
      <p:sp>
        <p:nvSpPr>
          <p:cNvPr id="146" name="Brooks Paige…"/>
          <p:cNvSpPr txBox="1"/>
          <p:nvPr/>
        </p:nvSpPr>
        <p:spPr>
          <a:xfrm>
            <a:off x="10398178" y="7413394"/>
            <a:ext cx="15329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1400"/>
              </a:spcBef>
              <a:defRPr sz="1800"/>
            </a:pPr>
            <a:r>
              <a:t>Brooks Paige</a:t>
            </a:r>
          </a:p>
          <a:p>
            <a:pPr algn="l">
              <a:spcBef>
                <a:spcPts val="1400"/>
              </a:spcBef>
              <a:defRPr sz="18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Alan Turing</a:t>
            </a:r>
            <a:br>
              <a:rPr i="1">
                <a:latin typeface="Helvetica"/>
                <a:ea typeface="Helvetica"/>
                <a:cs typeface="Helvetica"/>
                <a:sym typeface="Helvetica"/>
              </a:rPr>
            </a:br>
            <a:r>
              <a:rPr i="1">
                <a:latin typeface="Helvetica"/>
                <a:ea typeface="Helvetica"/>
                <a:cs typeface="Helvetica"/>
                <a:sym typeface="Helvetica"/>
              </a:rPr>
              <a:t>Institute</a:t>
            </a:r>
          </a:p>
        </p:txBody>
      </p:sp>
      <p:sp>
        <p:nvSpPr>
          <p:cNvPr id="147" name="Jan-Willem van de Meent"/>
          <p:cNvSpPr txBox="1"/>
          <p:nvPr/>
        </p:nvSpPr>
        <p:spPr>
          <a:xfrm>
            <a:off x="3543879" y="3724295"/>
            <a:ext cx="373618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20000"/>
              </a:lnSpc>
              <a:defRPr b="1"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Jan-Willem van de Meent</a:t>
            </a:r>
          </a:p>
        </p:txBody>
      </p:sp>
      <p:grpSp>
        <p:nvGrpSpPr>
          <p:cNvPr id="150" name="Image"/>
          <p:cNvGrpSpPr/>
          <p:nvPr/>
        </p:nvGrpSpPr>
        <p:grpSpPr>
          <a:xfrm>
            <a:off x="1090651" y="5075981"/>
            <a:ext cx="1563891" cy="2093129"/>
            <a:chOff x="0" y="0"/>
            <a:chExt cx="1563890" cy="2093128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0118" t="0" r="14215" b="0"/>
            <a:stretch>
              <a:fillRect/>
            </a:stretch>
          </p:blipFill>
          <p:spPr>
            <a:xfrm>
              <a:off x="38100" y="25400"/>
              <a:ext cx="1487691" cy="19661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563892" cy="2093130"/>
            </a:xfrm>
            <a:prstGeom prst="rect">
              <a:avLst/>
            </a:prstGeom>
            <a:effectLst/>
          </p:spPr>
        </p:pic>
      </p:grpSp>
      <p:grpSp>
        <p:nvGrpSpPr>
          <p:cNvPr id="153" name="Image"/>
          <p:cNvGrpSpPr/>
          <p:nvPr/>
        </p:nvGrpSpPr>
        <p:grpSpPr>
          <a:xfrm>
            <a:off x="2927381" y="5075817"/>
            <a:ext cx="1495908" cy="2093456"/>
            <a:chOff x="0" y="0"/>
            <a:chExt cx="1495907" cy="2093454"/>
          </a:xfrm>
        </p:grpSpPr>
        <p:pic>
          <p:nvPicPr>
            <p:cNvPr id="152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6807" t="0" r="10996" b="0"/>
            <a:stretch>
              <a:fillRect/>
            </a:stretch>
          </p:blipFill>
          <p:spPr>
            <a:xfrm>
              <a:off x="38100" y="25400"/>
              <a:ext cx="1419708" cy="19664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1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495908" cy="2093455"/>
            </a:xfrm>
            <a:prstGeom prst="rect">
              <a:avLst/>
            </a:prstGeom>
            <a:effectLst/>
          </p:spPr>
        </p:pic>
      </p:grpSp>
      <p:grpSp>
        <p:nvGrpSpPr>
          <p:cNvPr id="156" name="Image"/>
          <p:cNvGrpSpPr/>
          <p:nvPr/>
        </p:nvGrpSpPr>
        <p:grpSpPr>
          <a:xfrm>
            <a:off x="4700233" y="5075817"/>
            <a:ext cx="1555680" cy="2093456"/>
            <a:chOff x="0" y="0"/>
            <a:chExt cx="1555679" cy="2093454"/>
          </a:xfrm>
        </p:grpSpPr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9569" t="0" r="15194" b="0"/>
            <a:stretch>
              <a:fillRect/>
            </a:stretch>
          </p:blipFill>
          <p:spPr>
            <a:xfrm>
              <a:off x="38100" y="25400"/>
              <a:ext cx="1479480" cy="19664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4" name="Image" descr="Imag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-1"/>
              <a:ext cx="1555681" cy="2093456"/>
            </a:xfrm>
            <a:prstGeom prst="rect">
              <a:avLst/>
            </a:prstGeom>
            <a:effectLst/>
          </p:spPr>
        </p:pic>
      </p:grpSp>
      <p:sp>
        <p:nvSpPr>
          <p:cNvPr id="157" name="Hao Wu"/>
          <p:cNvSpPr txBox="1"/>
          <p:nvPr/>
        </p:nvSpPr>
        <p:spPr>
          <a:xfrm>
            <a:off x="3213677" y="7413393"/>
            <a:ext cx="92331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Hao Wu</a:t>
            </a:r>
          </a:p>
        </p:txBody>
      </p:sp>
      <p:sp>
        <p:nvSpPr>
          <p:cNvPr id="158" name="Sarthak Jain"/>
          <p:cNvSpPr txBox="1"/>
          <p:nvPr/>
        </p:nvSpPr>
        <p:spPr>
          <a:xfrm>
            <a:off x="4789987" y="7413393"/>
            <a:ext cx="137617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Sarthak Jain</a:t>
            </a:r>
          </a:p>
        </p:txBody>
      </p:sp>
      <p:grpSp>
        <p:nvGrpSpPr>
          <p:cNvPr id="161" name="Image"/>
          <p:cNvGrpSpPr/>
          <p:nvPr/>
        </p:nvGrpSpPr>
        <p:grpSpPr>
          <a:xfrm>
            <a:off x="8622303" y="5061377"/>
            <a:ext cx="1514932" cy="2107733"/>
            <a:chOff x="0" y="0"/>
            <a:chExt cx="1514931" cy="2107732"/>
          </a:xfrm>
        </p:grpSpPr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23715" t="0" r="0" b="0"/>
            <a:stretch>
              <a:fillRect/>
            </a:stretch>
          </p:blipFill>
          <p:spPr>
            <a:xfrm>
              <a:off x="38100" y="25400"/>
              <a:ext cx="1438732" cy="1980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9" name="Image" descr="Imag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1" y="-1"/>
              <a:ext cx="1514933" cy="2107733"/>
            </a:xfrm>
            <a:prstGeom prst="rect">
              <a:avLst/>
            </a:prstGeom>
            <a:effectLst/>
          </p:spPr>
        </p:pic>
      </p:grpSp>
      <p:sp>
        <p:nvSpPr>
          <p:cNvPr id="162" name="Siddharth N.…"/>
          <p:cNvSpPr txBox="1"/>
          <p:nvPr/>
        </p:nvSpPr>
        <p:spPr>
          <a:xfrm>
            <a:off x="8647334" y="7413394"/>
            <a:ext cx="146487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1400"/>
              </a:spcBef>
              <a:defRPr sz="1800"/>
            </a:pPr>
            <a:r>
              <a:t>Siddharth N.</a:t>
            </a:r>
          </a:p>
          <a:p>
            <a:pPr algn="l">
              <a:spcBef>
                <a:spcPts val="1400"/>
              </a:spcBef>
              <a:defRPr sz="18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Oxford</a:t>
            </a:r>
          </a:p>
        </p:txBody>
      </p:sp>
      <p:sp>
        <p:nvSpPr>
          <p:cNvPr id="163" name="Northeastern University"/>
          <p:cNvSpPr txBox="1"/>
          <p:nvPr/>
        </p:nvSpPr>
        <p:spPr>
          <a:xfrm>
            <a:off x="3210216" y="7863661"/>
            <a:ext cx="257426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1400"/>
              </a:spcBef>
              <a:defRPr sz="18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Northeastern University</a:t>
            </a:r>
            <a:r>
              <a:t> </a:t>
            </a:r>
          </a:p>
        </p:txBody>
      </p:sp>
      <p:grpSp>
        <p:nvGrpSpPr>
          <p:cNvPr id="166" name="Image"/>
          <p:cNvGrpSpPr/>
          <p:nvPr/>
        </p:nvGrpSpPr>
        <p:grpSpPr>
          <a:xfrm>
            <a:off x="6517309" y="5068678"/>
            <a:ext cx="1519582" cy="2107733"/>
            <a:chOff x="0" y="0"/>
            <a:chExt cx="1519580" cy="2107732"/>
          </a:xfrm>
        </p:grpSpPr>
        <p:pic>
          <p:nvPicPr>
            <p:cNvPr id="165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19658" t="0" r="19658" b="16726"/>
            <a:stretch>
              <a:fillRect/>
            </a:stretch>
          </p:blipFill>
          <p:spPr>
            <a:xfrm>
              <a:off x="38100" y="25400"/>
              <a:ext cx="1443381" cy="1980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Image" descr="Imag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-1"/>
              <a:ext cx="1519582" cy="2107733"/>
            </a:xfrm>
            <a:prstGeom prst="rect">
              <a:avLst/>
            </a:prstGeom>
            <a:effectLst/>
          </p:spPr>
        </p:pic>
      </p:grpSp>
      <p:sp>
        <p:nvSpPr>
          <p:cNvPr id="167" name="Alican Bozkurt"/>
          <p:cNvSpPr txBox="1"/>
          <p:nvPr/>
        </p:nvSpPr>
        <p:spPr>
          <a:xfrm>
            <a:off x="6481000" y="7413393"/>
            <a:ext cx="15922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Alican Bozkurt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roup"/>
          <p:cNvGrpSpPr/>
          <p:nvPr/>
        </p:nvGrpSpPr>
        <p:grpSpPr>
          <a:xfrm>
            <a:off x="2730227" y="7051702"/>
            <a:ext cx="7379435" cy="1506630"/>
            <a:chOff x="0" y="0"/>
            <a:chExt cx="7379434" cy="1506629"/>
          </a:xfrm>
        </p:grpSpPr>
        <p:pic>
          <p:nvPicPr>
            <p:cNvPr id="4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59245"/>
            <a:stretch>
              <a:fillRect/>
            </a:stretch>
          </p:blipFill>
          <p:spPr>
            <a:xfrm>
              <a:off x="0" y="0"/>
              <a:ext cx="3691359" cy="15066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41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0762" r="0" b="18483"/>
            <a:stretch>
              <a:fillRect/>
            </a:stretch>
          </p:blipFill>
          <p:spPr>
            <a:xfrm>
              <a:off x="3688076" y="0"/>
              <a:ext cx="3691359" cy="15066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17" name="Multiple MNIST digits"/>
          <p:cNvSpPr txBox="1"/>
          <p:nvPr/>
        </p:nvSpPr>
        <p:spPr>
          <a:xfrm>
            <a:off x="4909023" y="6490566"/>
            <a:ext cx="31867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Multiple MNIST digits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523" y="2470758"/>
            <a:ext cx="4321742" cy="3109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0966" y="2458058"/>
            <a:ext cx="3504020" cy="30440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6" name="Group"/>
          <p:cNvGrpSpPr/>
          <p:nvPr/>
        </p:nvGrpSpPr>
        <p:grpSpPr>
          <a:xfrm>
            <a:off x="3130883" y="2707507"/>
            <a:ext cx="8966809" cy="1990850"/>
            <a:chOff x="635000" y="0"/>
            <a:chExt cx="8966807" cy="1990848"/>
          </a:xfrm>
        </p:grpSpPr>
        <p:sp>
          <p:nvSpPr>
            <p:cNvPr id="420" name="Oval"/>
            <p:cNvSpPr/>
            <p:nvPr/>
          </p:nvSpPr>
          <p:spPr>
            <a:xfrm>
              <a:off x="635000" y="19050"/>
              <a:ext cx="799254" cy="771649"/>
            </a:xfrm>
            <a:prstGeom prst="ellipse">
              <a:avLst/>
            </a:prstGeom>
            <a:noFill/>
            <a:ln w="50800" cap="flat">
              <a:solidFill>
                <a:srgbClr val="A900BF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Semi-supervised"/>
            <p:cNvSpPr txBox="1"/>
            <p:nvPr/>
          </p:nvSpPr>
          <p:spPr>
            <a:xfrm>
              <a:off x="7133842" y="116158"/>
              <a:ext cx="246796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rgbClr val="A900BF"/>
                  </a:solidFill>
                  <a:latin typeface="Fira Sans Bold"/>
                  <a:ea typeface="Fira Sans Bold"/>
                  <a:cs typeface="Fira Sans Bold"/>
                  <a:sym typeface="Fira Sans Bold"/>
                </a:defRPr>
              </a:lvl1pPr>
            </a:lstStyle>
            <a:p>
              <a:pPr/>
              <a:r>
                <a:t>Semi-supervised</a:t>
              </a:r>
            </a:p>
          </p:txBody>
        </p:sp>
        <p:sp>
          <p:nvSpPr>
            <p:cNvPr id="422" name="Line"/>
            <p:cNvSpPr/>
            <p:nvPr/>
          </p:nvSpPr>
          <p:spPr>
            <a:xfrm flipH="1">
              <a:off x="6798669" y="408258"/>
              <a:ext cx="280064" cy="1"/>
            </a:xfrm>
            <a:prstGeom prst="line">
              <a:avLst/>
            </a:prstGeom>
            <a:noFill/>
            <a:ln w="50800" cap="flat">
              <a:solidFill>
                <a:srgbClr val="A900B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23" name="Oval"/>
            <p:cNvSpPr/>
            <p:nvPr/>
          </p:nvSpPr>
          <p:spPr>
            <a:xfrm>
              <a:off x="3503198" y="1219200"/>
              <a:ext cx="799255" cy="771649"/>
            </a:xfrm>
            <a:prstGeom prst="ellipse">
              <a:avLst/>
            </a:prstGeom>
            <a:noFill/>
            <a:ln w="50800" cap="flat">
              <a:solidFill>
                <a:srgbClr val="A900BF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4" name="Oval"/>
            <p:cNvSpPr/>
            <p:nvPr/>
          </p:nvSpPr>
          <p:spPr>
            <a:xfrm>
              <a:off x="5928898" y="0"/>
              <a:ext cx="799255" cy="771649"/>
            </a:xfrm>
            <a:prstGeom prst="ellipse">
              <a:avLst/>
            </a:prstGeom>
            <a:noFill/>
            <a:ln w="50800" cap="flat">
              <a:solidFill>
                <a:srgbClr val="A900BF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5" name="Oval"/>
            <p:cNvSpPr/>
            <p:nvPr/>
          </p:nvSpPr>
          <p:spPr>
            <a:xfrm>
              <a:off x="4709698" y="0"/>
              <a:ext cx="799255" cy="771649"/>
            </a:xfrm>
            <a:prstGeom prst="ellipse">
              <a:avLst/>
            </a:prstGeom>
            <a:noFill/>
            <a:ln w="50800" cap="flat">
              <a:solidFill>
                <a:srgbClr val="A900BF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27" name="Inference Model"/>
          <p:cNvSpPr txBox="1"/>
          <p:nvPr/>
        </p:nvSpPr>
        <p:spPr>
          <a:xfrm>
            <a:off x="1440017" y="1734696"/>
            <a:ext cx="31867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Inference Model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4565540" y="3921656"/>
            <a:ext cx="5863415" cy="771650"/>
            <a:chOff x="635000" y="0"/>
            <a:chExt cx="5863413" cy="771648"/>
          </a:xfrm>
        </p:grpSpPr>
        <p:sp>
          <p:nvSpPr>
            <p:cNvPr id="428" name="Oval"/>
            <p:cNvSpPr/>
            <p:nvPr/>
          </p:nvSpPr>
          <p:spPr>
            <a:xfrm>
              <a:off x="4494677" y="0"/>
              <a:ext cx="799255" cy="771649"/>
            </a:xfrm>
            <a:prstGeom prst="ellipse">
              <a:avLst/>
            </a:prstGeom>
            <a:noFill/>
            <a:ln w="50800" cap="flat">
              <a:solidFill>
                <a:schemeClr val="accent5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9" name="Circle"/>
            <p:cNvSpPr/>
            <p:nvPr/>
          </p:nvSpPr>
          <p:spPr>
            <a:xfrm>
              <a:off x="635000" y="58180"/>
              <a:ext cx="383328" cy="387218"/>
            </a:xfrm>
            <a:prstGeom prst="ellipse">
              <a:avLst/>
            </a:prstGeom>
            <a:noFill/>
            <a:ln w="50800" cap="flat">
              <a:solidFill>
                <a:schemeClr val="accent5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0" name="Data"/>
            <p:cNvSpPr txBox="1"/>
            <p:nvPr/>
          </p:nvSpPr>
          <p:spPr>
            <a:xfrm>
              <a:off x="5737023" y="81024"/>
              <a:ext cx="761391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chemeClr val="accent5"/>
                  </a:solidFill>
                  <a:latin typeface="Fira Sans Bold"/>
                  <a:ea typeface="Fira Sans Bold"/>
                  <a:cs typeface="Fira Sans Bold"/>
                  <a:sym typeface="Fira Sans Bold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431" name="Line"/>
            <p:cNvSpPr/>
            <p:nvPr/>
          </p:nvSpPr>
          <p:spPr>
            <a:xfrm>
              <a:off x="5363022" y="385824"/>
              <a:ext cx="298325" cy="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439" name="Group"/>
          <p:cNvGrpSpPr/>
          <p:nvPr/>
        </p:nvGrpSpPr>
        <p:grpSpPr>
          <a:xfrm>
            <a:off x="1906713" y="2712426"/>
            <a:ext cx="9780318" cy="2767229"/>
            <a:chOff x="635000" y="0"/>
            <a:chExt cx="9780317" cy="2767228"/>
          </a:xfrm>
        </p:grpSpPr>
        <p:sp>
          <p:nvSpPr>
            <p:cNvPr id="433" name="Oval"/>
            <p:cNvSpPr/>
            <p:nvPr/>
          </p:nvSpPr>
          <p:spPr>
            <a:xfrm>
              <a:off x="635000" y="6350"/>
              <a:ext cx="799254" cy="771649"/>
            </a:xfrm>
            <a:prstGeom prst="ellips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4" name="Unsupervised"/>
            <p:cNvSpPr txBox="1"/>
            <p:nvPr/>
          </p:nvSpPr>
          <p:spPr>
            <a:xfrm>
              <a:off x="8383825" y="2233828"/>
              <a:ext cx="2031493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  <a:latin typeface="Fira Sans Bold"/>
                  <a:ea typeface="Fira Sans Bold"/>
                  <a:cs typeface="Fira Sans Bold"/>
                  <a:sym typeface="Fira Sans Bold"/>
                </a:defRPr>
              </a:lvl1pPr>
            </a:lstStyle>
            <a:p>
              <a:pPr/>
              <a:r>
                <a:t>Unsupervised</a:t>
              </a:r>
            </a:p>
          </p:txBody>
        </p:sp>
        <p:sp>
          <p:nvSpPr>
            <p:cNvPr id="435" name="Line"/>
            <p:cNvSpPr/>
            <p:nvPr/>
          </p:nvSpPr>
          <p:spPr>
            <a:xfrm>
              <a:off x="6725195" y="1885545"/>
              <a:ext cx="1535048" cy="620729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36" name="Oval"/>
            <p:cNvSpPr/>
            <p:nvPr/>
          </p:nvSpPr>
          <p:spPr>
            <a:xfrm>
              <a:off x="5949457" y="1206500"/>
              <a:ext cx="799255" cy="771649"/>
            </a:xfrm>
            <a:prstGeom prst="ellips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7" name="Oval"/>
            <p:cNvSpPr/>
            <p:nvPr/>
          </p:nvSpPr>
          <p:spPr>
            <a:xfrm>
              <a:off x="4730257" y="0"/>
              <a:ext cx="799255" cy="771649"/>
            </a:xfrm>
            <a:prstGeom prst="ellips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8" name="Oval"/>
            <p:cNvSpPr/>
            <p:nvPr/>
          </p:nvSpPr>
          <p:spPr>
            <a:xfrm>
              <a:off x="1866900" y="1073150"/>
              <a:ext cx="799255" cy="771649"/>
            </a:xfrm>
            <a:prstGeom prst="ellips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0" name="Generative Model"/>
          <p:cNvSpPr txBox="1"/>
          <p:nvPr/>
        </p:nvSpPr>
        <p:spPr>
          <a:xfrm>
            <a:off x="5530188" y="1734696"/>
            <a:ext cx="31867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Generative Model</a:t>
            </a:r>
          </a:p>
        </p:txBody>
      </p:sp>
      <p:sp>
        <p:nvSpPr>
          <p:cNvPr id="441" name="Example: Multiple MNIST Digit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Example: Multiple MNIST Digits</a:t>
            </a:r>
          </a:p>
        </p:txBody>
      </p:sp>
      <p:sp>
        <p:nvSpPr>
          <p:cNvPr id="442" name="[Siddharth, Paige, van de Meent, Desmaison, Wood, Goodman, Kohli, Torr, NIPS 2017]"/>
          <p:cNvSpPr txBox="1"/>
          <p:nvPr/>
        </p:nvSpPr>
        <p:spPr>
          <a:xfrm>
            <a:off x="2033593" y="9264917"/>
            <a:ext cx="89376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[Siddharth, Paige, van de Meent, Desmaison, Wood, Goodman, Kohli, Torr, NIPS 2017]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Example: Multiple MNIST Digit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Example: Multiple MNIST Digits</a:t>
            </a:r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9245"/>
          <a:stretch>
            <a:fillRect/>
          </a:stretch>
        </p:blipFill>
        <p:spPr>
          <a:xfrm>
            <a:off x="900722" y="7047285"/>
            <a:ext cx="3691359" cy="15066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0664" y="7047208"/>
            <a:ext cx="3090646" cy="15066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19916" y="7047285"/>
            <a:ext cx="3311215" cy="1506538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Data"/>
          <p:cNvSpPr txBox="1"/>
          <p:nvPr/>
        </p:nvSpPr>
        <p:spPr>
          <a:xfrm>
            <a:off x="1153013" y="6302936"/>
            <a:ext cx="31867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449" name="Decomposition"/>
          <p:cNvSpPr txBox="1"/>
          <p:nvPr/>
        </p:nvSpPr>
        <p:spPr>
          <a:xfrm>
            <a:off x="5112610" y="6263537"/>
            <a:ext cx="31867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Decomposition</a:t>
            </a:r>
          </a:p>
        </p:txBody>
      </p:sp>
      <p:sp>
        <p:nvSpPr>
          <p:cNvPr id="450" name="Accuracy"/>
          <p:cNvSpPr txBox="1"/>
          <p:nvPr/>
        </p:nvSpPr>
        <p:spPr>
          <a:xfrm>
            <a:off x="8882146" y="6263537"/>
            <a:ext cx="31867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Accuracy</a:t>
            </a:r>
          </a:p>
        </p:txBody>
      </p:sp>
      <p:pic>
        <p:nvPicPr>
          <p:cNvPr id="4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2523" y="2470758"/>
            <a:ext cx="4321742" cy="3109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50966" y="2458058"/>
            <a:ext cx="3504020" cy="30440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9" name="Group"/>
          <p:cNvGrpSpPr/>
          <p:nvPr/>
        </p:nvGrpSpPr>
        <p:grpSpPr>
          <a:xfrm>
            <a:off x="3130883" y="2707507"/>
            <a:ext cx="8966809" cy="1990850"/>
            <a:chOff x="635000" y="0"/>
            <a:chExt cx="8966807" cy="1990848"/>
          </a:xfrm>
        </p:grpSpPr>
        <p:sp>
          <p:nvSpPr>
            <p:cNvPr id="453" name="Oval"/>
            <p:cNvSpPr/>
            <p:nvPr/>
          </p:nvSpPr>
          <p:spPr>
            <a:xfrm>
              <a:off x="635000" y="19050"/>
              <a:ext cx="799254" cy="771649"/>
            </a:xfrm>
            <a:prstGeom prst="ellipse">
              <a:avLst/>
            </a:prstGeom>
            <a:noFill/>
            <a:ln w="50800" cap="flat">
              <a:solidFill>
                <a:srgbClr val="A900BF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4" name="Semi-supervised"/>
            <p:cNvSpPr txBox="1"/>
            <p:nvPr/>
          </p:nvSpPr>
          <p:spPr>
            <a:xfrm>
              <a:off x="7133842" y="116158"/>
              <a:ext cx="246796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rgbClr val="A900BF"/>
                  </a:solidFill>
                  <a:latin typeface="Fira Sans Bold"/>
                  <a:ea typeface="Fira Sans Bold"/>
                  <a:cs typeface="Fira Sans Bold"/>
                  <a:sym typeface="Fira Sans Bold"/>
                </a:defRPr>
              </a:lvl1pPr>
            </a:lstStyle>
            <a:p>
              <a:pPr/>
              <a:r>
                <a:t>Semi-supervised</a:t>
              </a:r>
            </a:p>
          </p:txBody>
        </p:sp>
        <p:sp>
          <p:nvSpPr>
            <p:cNvPr id="455" name="Line"/>
            <p:cNvSpPr/>
            <p:nvPr/>
          </p:nvSpPr>
          <p:spPr>
            <a:xfrm flipH="1">
              <a:off x="6798669" y="408258"/>
              <a:ext cx="280064" cy="1"/>
            </a:xfrm>
            <a:prstGeom prst="line">
              <a:avLst/>
            </a:prstGeom>
            <a:noFill/>
            <a:ln w="50800" cap="flat">
              <a:solidFill>
                <a:srgbClr val="A900B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56" name="Oval"/>
            <p:cNvSpPr/>
            <p:nvPr/>
          </p:nvSpPr>
          <p:spPr>
            <a:xfrm>
              <a:off x="3503198" y="1219200"/>
              <a:ext cx="799255" cy="771649"/>
            </a:xfrm>
            <a:prstGeom prst="ellipse">
              <a:avLst/>
            </a:prstGeom>
            <a:noFill/>
            <a:ln w="50800" cap="flat">
              <a:solidFill>
                <a:srgbClr val="A900BF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7" name="Oval"/>
            <p:cNvSpPr/>
            <p:nvPr/>
          </p:nvSpPr>
          <p:spPr>
            <a:xfrm>
              <a:off x="5928898" y="0"/>
              <a:ext cx="799255" cy="771649"/>
            </a:xfrm>
            <a:prstGeom prst="ellipse">
              <a:avLst/>
            </a:prstGeom>
            <a:noFill/>
            <a:ln w="50800" cap="flat">
              <a:solidFill>
                <a:srgbClr val="A900BF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Oval"/>
            <p:cNvSpPr/>
            <p:nvPr/>
          </p:nvSpPr>
          <p:spPr>
            <a:xfrm>
              <a:off x="4709698" y="0"/>
              <a:ext cx="799255" cy="771649"/>
            </a:xfrm>
            <a:prstGeom prst="ellipse">
              <a:avLst/>
            </a:prstGeom>
            <a:noFill/>
            <a:ln w="50800" cap="flat">
              <a:solidFill>
                <a:srgbClr val="A900BF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60" name="Encoder"/>
          <p:cNvSpPr txBox="1"/>
          <p:nvPr/>
        </p:nvSpPr>
        <p:spPr>
          <a:xfrm>
            <a:off x="1440017" y="1734696"/>
            <a:ext cx="31867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Encoder</a:t>
            </a:r>
          </a:p>
        </p:txBody>
      </p:sp>
      <p:grpSp>
        <p:nvGrpSpPr>
          <p:cNvPr id="465" name="Group"/>
          <p:cNvGrpSpPr/>
          <p:nvPr/>
        </p:nvGrpSpPr>
        <p:grpSpPr>
          <a:xfrm>
            <a:off x="4565540" y="3921656"/>
            <a:ext cx="5863415" cy="771650"/>
            <a:chOff x="635000" y="0"/>
            <a:chExt cx="5863413" cy="771648"/>
          </a:xfrm>
        </p:grpSpPr>
        <p:sp>
          <p:nvSpPr>
            <p:cNvPr id="461" name="Oval"/>
            <p:cNvSpPr/>
            <p:nvPr/>
          </p:nvSpPr>
          <p:spPr>
            <a:xfrm>
              <a:off x="4494677" y="0"/>
              <a:ext cx="799255" cy="771649"/>
            </a:xfrm>
            <a:prstGeom prst="ellipse">
              <a:avLst/>
            </a:prstGeom>
            <a:noFill/>
            <a:ln w="50800" cap="flat">
              <a:solidFill>
                <a:schemeClr val="accent5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Circle"/>
            <p:cNvSpPr/>
            <p:nvPr/>
          </p:nvSpPr>
          <p:spPr>
            <a:xfrm>
              <a:off x="635000" y="58180"/>
              <a:ext cx="383328" cy="387218"/>
            </a:xfrm>
            <a:prstGeom prst="ellipse">
              <a:avLst/>
            </a:prstGeom>
            <a:noFill/>
            <a:ln w="50800" cap="flat">
              <a:solidFill>
                <a:schemeClr val="accent5"/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Data"/>
            <p:cNvSpPr txBox="1"/>
            <p:nvPr/>
          </p:nvSpPr>
          <p:spPr>
            <a:xfrm>
              <a:off x="5737023" y="81024"/>
              <a:ext cx="761391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chemeClr val="accent5"/>
                  </a:solidFill>
                  <a:latin typeface="Fira Sans Bold"/>
                  <a:ea typeface="Fira Sans Bold"/>
                  <a:cs typeface="Fira Sans Bold"/>
                  <a:sym typeface="Fira Sans Bold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464" name="Line"/>
            <p:cNvSpPr/>
            <p:nvPr/>
          </p:nvSpPr>
          <p:spPr>
            <a:xfrm>
              <a:off x="5363022" y="385824"/>
              <a:ext cx="298325" cy="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906713" y="2712426"/>
            <a:ext cx="9780318" cy="2767229"/>
            <a:chOff x="635000" y="0"/>
            <a:chExt cx="9780317" cy="2767228"/>
          </a:xfrm>
        </p:grpSpPr>
        <p:sp>
          <p:nvSpPr>
            <p:cNvPr id="466" name="Oval"/>
            <p:cNvSpPr/>
            <p:nvPr/>
          </p:nvSpPr>
          <p:spPr>
            <a:xfrm>
              <a:off x="635000" y="6350"/>
              <a:ext cx="799254" cy="771649"/>
            </a:xfrm>
            <a:prstGeom prst="ellips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7" name="Unsupervised"/>
            <p:cNvSpPr txBox="1"/>
            <p:nvPr/>
          </p:nvSpPr>
          <p:spPr>
            <a:xfrm>
              <a:off x="8383825" y="2233828"/>
              <a:ext cx="2031493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  <a:latin typeface="Fira Sans Bold"/>
                  <a:ea typeface="Fira Sans Bold"/>
                  <a:cs typeface="Fira Sans Bold"/>
                  <a:sym typeface="Fira Sans Bold"/>
                </a:defRPr>
              </a:lvl1pPr>
            </a:lstStyle>
            <a:p>
              <a:pPr/>
              <a:r>
                <a:t>Unsupervised</a:t>
              </a:r>
            </a:p>
          </p:txBody>
        </p:sp>
        <p:sp>
          <p:nvSpPr>
            <p:cNvPr id="468" name="Line"/>
            <p:cNvSpPr/>
            <p:nvPr/>
          </p:nvSpPr>
          <p:spPr>
            <a:xfrm>
              <a:off x="6725195" y="1885545"/>
              <a:ext cx="1535048" cy="620729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69" name="Oval"/>
            <p:cNvSpPr/>
            <p:nvPr/>
          </p:nvSpPr>
          <p:spPr>
            <a:xfrm>
              <a:off x="5949457" y="1206500"/>
              <a:ext cx="799255" cy="771649"/>
            </a:xfrm>
            <a:prstGeom prst="ellips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Oval"/>
            <p:cNvSpPr/>
            <p:nvPr/>
          </p:nvSpPr>
          <p:spPr>
            <a:xfrm>
              <a:off x="4730257" y="0"/>
              <a:ext cx="799255" cy="771649"/>
            </a:xfrm>
            <a:prstGeom prst="ellips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Oval"/>
            <p:cNvSpPr/>
            <p:nvPr/>
          </p:nvSpPr>
          <p:spPr>
            <a:xfrm>
              <a:off x="1866900" y="1073150"/>
              <a:ext cx="799255" cy="771649"/>
            </a:xfrm>
            <a:prstGeom prst="ellipse">
              <a:avLst/>
            </a:prstGeom>
            <a:noFill/>
            <a:ln w="508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beve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73" name="Decoder"/>
          <p:cNvSpPr txBox="1"/>
          <p:nvPr/>
        </p:nvSpPr>
        <p:spPr>
          <a:xfrm>
            <a:off x="5530188" y="1734696"/>
            <a:ext cx="31867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Decoder</a:t>
            </a:r>
          </a:p>
        </p:txBody>
      </p:sp>
      <p:sp>
        <p:nvSpPr>
          <p:cNvPr id="474" name="[Siddharth, Paige, van de Meent, Desmaison, Wood, Goodman, Kohli, Torr, NIPS 2017]"/>
          <p:cNvSpPr txBox="1"/>
          <p:nvPr/>
        </p:nvSpPr>
        <p:spPr>
          <a:xfrm>
            <a:off x="2033593" y="9264917"/>
            <a:ext cx="89376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[Siddharth, Paige, van de Meent, Desmaison, Wood, Goodman, Kohli, Torr, NIPS 2017]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Deep Probabilistic Model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Deep Probabilistic Models</a:t>
            </a:r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95900" y="-3206750"/>
            <a:ext cx="7391400" cy="2451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5342" y="2370606"/>
            <a:ext cx="11094116" cy="27993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80" name="[Johnson, Duvenaud, Wiltschko, Adams, Datta, NIPS 2016]"/>
          <p:cNvSpPr txBox="1"/>
          <p:nvPr/>
        </p:nvSpPr>
        <p:spPr>
          <a:xfrm>
            <a:off x="3446437" y="5365750"/>
            <a:ext cx="61119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[Johnson, Duvenaud, Wiltschko, Adams, Datta, NIPS 2016]</a:t>
            </a:r>
          </a:p>
        </p:txBody>
      </p:sp>
      <p:sp>
        <p:nvSpPr>
          <p:cNvPr id="481" name="Data Science ❤️ Probabilistic Modeling + Deep Learning?…"/>
          <p:cNvSpPr txBox="1"/>
          <p:nvPr/>
        </p:nvSpPr>
        <p:spPr>
          <a:xfrm>
            <a:off x="1569467" y="6118503"/>
            <a:ext cx="9865867" cy="3105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  <a:defRPr b="1"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Science ❤️ Probabilistic Modeling + Deep Learning?</a:t>
            </a:r>
          </a:p>
          <a:p>
            <a:pPr marL="345722" indent="-345722" algn="l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2800"/>
            </a:pPr>
            <a:r>
              <a:t>Structured priors model problem domain</a:t>
            </a:r>
          </a:p>
          <a:p>
            <a:pPr marL="345722" indent="-345722" algn="l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2800"/>
            </a:pPr>
            <a:r>
              <a:t>Bayesian inference for uncertainty estimates</a:t>
            </a:r>
          </a:p>
          <a:p>
            <a:pPr marL="345722" indent="-345722" algn="l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2800"/>
            </a:pPr>
            <a:r>
              <a:t>Neural likelihood models for data such as text and images</a:t>
            </a:r>
          </a:p>
          <a:p>
            <a:pPr marL="345722" indent="-345722" algn="l">
              <a:lnSpc>
                <a:spcPct val="120000"/>
              </a:lnSpc>
              <a:spcBef>
                <a:spcPts val="800"/>
              </a:spcBef>
              <a:buSzPct val="75000"/>
              <a:buChar char="•"/>
              <a:defRPr sz="2800"/>
            </a:pPr>
            <a:r>
              <a:t>Neural inference models predict values for latent variables</a:t>
            </a:r>
          </a:p>
        </p:txBody>
      </p:sp>
      <p:sp>
        <p:nvSpPr>
          <p:cNvPr id="482" name="Example: Modeling Laboratory Mice with Deep State Space Models"/>
          <p:cNvSpPr txBox="1"/>
          <p:nvPr/>
        </p:nvSpPr>
        <p:spPr>
          <a:xfrm>
            <a:off x="1078867" y="1641375"/>
            <a:ext cx="1084706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Example: Modeling Laboratory Mice with Deep State Space Models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oday: Unsupervised Learning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Today: Unsupervised Learning</a:t>
            </a:r>
          </a:p>
        </p:txBody>
      </p:sp>
      <p:pic>
        <p:nvPicPr>
          <p:cNvPr id="4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95900" y="-3206750"/>
            <a:ext cx="7391400" cy="2451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490" name="Group"/>
          <p:cNvGrpSpPr/>
          <p:nvPr/>
        </p:nvGrpSpPr>
        <p:grpSpPr>
          <a:xfrm>
            <a:off x="8753422" y="1646097"/>
            <a:ext cx="4032229" cy="5809617"/>
            <a:chOff x="0" y="0"/>
            <a:chExt cx="4032227" cy="5809615"/>
          </a:xfrm>
        </p:grpSpPr>
        <p:pic>
          <p:nvPicPr>
            <p:cNvPr id="48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5310" t="6596" r="0" b="0"/>
            <a:stretch>
              <a:fillRect/>
            </a:stretch>
          </p:blipFill>
          <p:spPr>
            <a:xfrm>
              <a:off x="422859" y="1298293"/>
              <a:ext cx="3186701" cy="33671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50800" dir="3000000">
                <a:srgbClr val="000000">
                  <a:alpha val="50000"/>
                </a:srgbClr>
              </a:outerShdw>
            </a:effectLst>
          </p:spPr>
        </p:pic>
        <p:sp>
          <p:nvSpPr>
            <p:cNvPr id="488" name="Separate interpretable y  from “nuisance” variables z"/>
            <p:cNvSpPr txBox="1"/>
            <p:nvPr/>
          </p:nvSpPr>
          <p:spPr>
            <a:xfrm>
              <a:off x="0" y="4971406"/>
              <a:ext cx="4032228" cy="83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Separate interpretable </a:t>
              </a:r>
              <a:r>
                <a:rPr b="1">
                  <a:solidFill>
                    <a:srgbClr val="A900BF"/>
                  </a:solidFill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</a:t>
              </a:r>
              <a:br/>
              <a:r>
                <a:t>from “nuisance” variables </a:t>
              </a:r>
              <a:r>
                <a:rPr b="1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z</a:t>
              </a:r>
            </a:p>
          </p:txBody>
        </p:sp>
        <p:sp>
          <p:nvSpPr>
            <p:cNvPr id="489" name="Disentangled Representation"/>
            <p:cNvSpPr txBox="1"/>
            <p:nvPr/>
          </p:nvSpPr>
          <p:spPr>
            <a:xfrm>
              <a:off x="925352" y="-1"/>
              <a:ext cx="218152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Disentangled</a:t>
              </a:r>
              <a:br/>
              <a:r>
                <a:t>Representation</a:t>
              </a:r>
            </a:p>
          </p:txBody>
        </p:sp>
      </p:grpSp>
      <p:grpSp>
        <p:nvGrpSpPr>
          <p:cNvPr id="497" name="Group"/>
          <p:cNvGrpSpPr/>
          <p:nvPr/>
        </p:nvGrpSpPr>
        <p:grpSpPr>
          <a:xfrm>
            <a:off x="4502082" y="1750872"/>
            <a:ext cx="4071695" cy="5625467"/>
            <a:chOff x="0" y="0"/>
            <a:chExt cx="4071693" cy="5625465"/>
          </a:xfrm>
        </p:grpSpPr>
        <p:sp>
          <p:nvSpPr>
            <p:cNvPr id="491" name="Infer y from pixels x, and z from y and x"/>
            <p:cNvSpPr txBox="1"/>
            <p:nvPr/>
          </p:nvSpPr>
          <p:spPr>
            <a:xfrm>
              <a:off x="0" y="4787256"/>
              <a:ext cx="4032228" cy="83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Infer </a:t>
              </a:r>
              <a:r>
                <a:rPr b="1">
                  <a:solidFill>
                    <a:srgbClr val="A900BF"/>
                  </a:solidFill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from pixels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x</a:t>
              </a:r>
              <a:r>
                <a:t>,</a:t>
              </a:r>
              <a:br/>
              <a:r>
                <a:t>and </a:t>
              </a:r>
              <a:r>
                <a:rPr b="1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z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t>from </a:t>
              </a:r>
              <a:r>
                <a:rPr b="1">
                  <a:solidFill>
                    <a:srgbClr val="A900BF"/>
                  </a:solidFill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and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x</a:t>
              </a:r>
            </a:p>
          </p:txBody>
        </p:sp>
        <p:sp>
          <p:nvSpPr>
            <p:cNvPr id="492" name="Inference Model (Encoder)"/>
            <p:cNvSpPr txBox="1"/>
            <p:nvPr/>
          </p:nvSpPr>
          <p:spPr>
            <a:xfrm>
              <a:off x="176638" y="-1"/>
              <a:ext cx="389505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Inference Model (Encoder)</a:t>
              </a:r>
            </a:p>
          </p:txBody>
        </p:sp>
        <p:pic>
          <p:nvPicPr>
            <p:cNvPr id="49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36663" y="613860"/>
              <a:ext cx="1358901" cy="3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6" name="Group"/>
            <p:cNvGrpSpPr/>
            <p:nvPr/>
          </p:nvGrpSpPr>
          <p:grpSpPr>
            <a:xfrm>
              <a:off x="474068" y="1255232"/>
              <a:ext cx="3084091" cy="3084911"/>
              <a:chOff x="0" y="0"/>
              <a:chExt cx="3084090" cy="3084909"/>
            </a:xfrm>
          </p:grpSpPr>
          <p:sp>
            <p:nvSpPr>
              <p:cNvPr id="494" name="Square"/>
              <p:cNvSpPr/>
              <p:nvPr/>
            </p:nvSpPr>
            <p:spPr>
              <a:xfrm>
                <a:off x="0" y="0"/>
                <a:ext cx="3084091" cy="308491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49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13386" b="0"/>
              <a:stretch>
                <a:fillRect/>
              </a:stretch>
            </p:blipFill>
            <p:spPr>
              <a:xfrm>
                <a:off x="273564" y="93444"/>
                <a:ext cx="2537138" cy="29244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04" name="Group"/>
          <p:cNvGrpSpPr/>
          <p:nvPr/>
        </p:nvGrpSpPr>
        <p:grpSpPr>
          <a:xfrm>
            <a:off x="122164" y="1750872"/>
            <a:ext cx="4370428" cy="5625467"/>
            <a:chOff x="-647020" y="0"/>
            <a:chExt cx="4370427" cy="5625465"/>
          </a:xfrm>
        </p:grpSpPr>
        <p:sp>
          <p:nvSpPr>
            <p:cNvPr id="498" name="Assume independence between digit y and style z"/>
            <p:cNvSpPr txBox="1"/>
            <p:nvPr/>
          </p:nvSpPr>
          <p:spPr>
            <a:xfrm>
              <a:off x="-647021" y="4787256"/>
              <a:ext cx="4370428" cy="83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Assume independence</a:t>
              </a:r>
              <a:br>
                <a:rPr b="1"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t>between digit </a:t>
              </a:r>
              <a:r>
                <a:rPr b="1">
                  <a:solidFill>
                    <a:srgbClr val="A900BF"/>
                  </a:solidFill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and style </a:t>
              </a:r>
              <a:r>
                <a:rPr b="1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z</a:t>
              </a:r>
            </a:p>
          </p:txBody>
        </p:sp>
        <p:sp>
          <p:nvSpPr>
            <p:cNvPr id="499" name="Generative Model (Decoder)"/>
            <p:cNvSpPr txBox="1"/>
            <p:nvPr/>
          </p:nvSpPr>
          <p:spPr>
            <a:xfrm>
              <a:off x="-440602" y="-1"/>
              <a:ext cx="395987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Generative Model (Decoder)</a:t>
              </a:r>
            </a:p>
          </p:txBody>
        </p:sp>
        <p:pic>
          <p:nvPicPr>
            <p:cNvPr id="500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21783" y="639260"/>
              <a:ext cx="1435101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Group"/>
            <p:cNvGrpSpPr/>
            <p:nvPr/>
          </p:nvGrpSpPr>
          <p:grpSpPr>
            <a:xfrm>
              <a:off x="0" y="1272990"/>
              <a:ext cx="3078668" cy="3079486"/>
              <a:chOff x="0" y="0"/>
              <a:chExt cx="3078667" cy="3079484"/>
            </a:xfrm>
          </p:grpSpPr>
          <p:sp>
            <p:nvSpPr>
              <p:cNvPr id="501" name="Square"/>
              <p:cNvSpPr/>
              <p:nvPr/>
            </p:nvSpPr>
            <p:spPr>
              <a:xfrm>
                <a:off x="0" y="0"/>
                <a:ext cx="3078668" cy="30794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502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76380" y="79193"/>
                <a:ext cx="2925907" cy="29210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07" name="Group"/>
          <p:cNvGrpSpPr/>
          <p:nvPr/>
        </p:nvGrpSpPr>
        <p:grpSpPr>
          <a:xfrm>
            <a:off x="2002650" y="7939923"/>
            <a:ext cx="9070560" cy="1262386"/>
            <a:chOff x="0" y="0"/>
            <a:chExt cx="9070559" cy="1262385"/>
          </a:xfrm>
        </p:grpSpPr>
        <p:sp>
          <p:nvSpPr>
            <p:cNvPr id="505" name="Rounded Rectangle"/>
            <p:cNvSpPr/>
            <p:nvPr/>
          </p:nvSpPr>
          <p:spPr>
            <a:xfrm>
              <a:off x="0" y="0"/>
              <a:ext cx="9070560" cy="1262386"/>
            </a:xfrm>
            <a:prstGeom prst="roundRect">
              <a:avLst>
                <a:gd name="adj" fmla="val 1509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6" name="Hypothesis: Assuming a statistical independence  under the prior induces disentangled representations."/>
            <p:cNvSpPr txBox="1"/>
            <p:nvPr/>
          </p:nvSpPr>
          <p:spPr>
            <a:xfrm>
              <a:off x="170421" y="114299"/>
              <a:ext cx="8658658" cy="1008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10000"/>
                </a:lnSpc>
                <a:defRPr sz="28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Hypothesis: </a:t>
              </a:r>
              <a:r>
                <a:rPr>
                  <a:latin typeface="+mn-lt"/>
                  <a:ea typeface="+mn-ea"/>
                  <a:cs typeface="+mn-cs"/>
                  <a:sym typeface="Helvetica Light"/>
                </a:rPr>
                <a:t>Assuming a statistical independence </a:t>
              </a:r>
              <a:br>
                <a:rPr>
                  <a:latin typeface="+mn-lt"/>
                  <a:ea typeface="+mn-ea"/>
                  <a:cs typeface="+mn-cs"/>
                  <a:sym typeface="Helvetica Light"/>
                </a:rPr>
              </a:br>
              <a:r>
                <a:rPr>
                  <a:latin typeface="+mn-lt"/>
                  <a:ea typeface="+mn-ea"/>
                  <a:cs typeface="+mn-cs"/>
                  <a:sym typeface="Helvetica Light"/>
                </a:rPr>
                <a:t>under the prior induces disentangled representations.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2002650" y="7939923"/>
            <a:ext cx="9070560" cy="1262386"/>
            <a:chOff x="0" y="0"/>
            <a:chExt cx="9070559" cy="1262385"/>
          </a:xfrm>
        </p:grpSpPr>
        <p:sp>
          <p:nvSpPr>
            <p:cNvPr id="508" name="Rounded Rectangle"/>
            <p:cNvSpPr/>
            <p:nvPr/>
          </p:nvSpPr>
          <p:spPr>
            <a:xfrm>
              <a:off x="0" y="0"/>
              <a:ext cx="9070560" cy="1262386"/>
            </a:xfrm>
            <a:prstGeom prst="roundRect">
              <a:avLst>
                <a:gd name="adj" fmla="val 1509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9" name="Problem: Unsupervised learning (with same model) does not disentangle digit from style"/>
            <p:cNvSpPr txBox="1"/>
            <p:nvPr/>
          </p:nvSpPr>
          <p:spPr>
            <a:xfrm>
              <a:off x="368971" y="114299"/>
              <a:ext cx="8261558" cy="1008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10000"/>
                </a:lnSpc>
                <a:defRPr sz="28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Problem: </a:t>
              </a:r>
              <a:r>
                <a:rPr>
                  <a:latin typeface="+mn-lt"/>
                  <a:ea typeface="+mn-ea"/>
                  <a:cs typeface="+mn-cs"/>
                  <a:sym typeface="Helvetica Light"/>
                </a:rPr>
                <a:t>Unsupervised learning (with same model)</a:t>
              </a:r>
              <a:br>
                <a:rPr>
                  <a:latin typeface="+mn-lt"/>
                  <a:ea typeface="+mn-ea"/>
                  <a:cs typeface="+mn-cs"/>
                  <a:sym typeface="Helvetica Light"/>
                </a:rPr>
              </a:br>
              <a:r>
                <a:rPr>
                  <a:latin typeface="+mn-lt"/>
                  <a:ea typeface="+mn-ea"/>
                  <a:cs typeface="+mn-cs"/>
                  <a:sym typeface="Helvetica Light"/>
                </a:rPr>
                <a:t>does </a:t>
              </a:r>
              <a:r>
                <a:rPr i="1"/>
                <a:t>not</a:t>
              </a:r>
              <a:r>
                <a:rPr>
                  <a:latin typeface="+mn-lt"/>
                  <a:ea typeface="+mn-ea"/>
                  <a:cs typeface="+mn-cs"/>
                  <a:sym typeface="Helvetica Light"/>
                </a:rPr>
                <a:t> disentangle digit from style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Variational Autoencoders…"/>
          <p:cNvSpPr/>
          <p:nvPr>
            <p:ph type="title"/>
          </p:nvPr>
        </p:nvSpPr>
        <p:spPr>
          <a:xfrm>
            <a:off x="1045036" y="3225800"/>
            <a:ext cx="10914728" cy="3302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7200"/>
            </a:pPr>
            <a:r>
              <a:t>Variational Autoencoders</a:t>
            </a:r>
          </a:p>
          <a:p>
            <a:pPr>
              <a:lnSpc>
                <a:spcPct val="120000"/>
              </a:lnSpc>
              <a:defRPr sz="3600"/>
            </a:pPr>
            <a:r>
              <a:t>(a.k.a. Deep Latent-Variable Models)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Autoencoder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Autoencoders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5" name="Group"/>
          <p:cNvGrpSpPr/>
          <p:nvPr/>
        </p:nvGrpSpPr>
        <p:grpSpPr>
          <a:xfrm>
            <a:off x="2401172" y="2541186"/>
            <a:ext cx="8202456" cy="4785258"/>
            <a:chOff x="0" y="0"/>
            <a:chExt cx="8202454" cy="4785256"/>
          </a:xfrm>
        </p:grpSpPr>
        <p:pic>
          <p:nvPicPr>
            <p:cNvPr id="51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726" t="0" r="50925" b="0"/>
            <a:stretch>
              <a:fillRect/>
            </a:stretch>
          </p:blipFill>
          <p:spPr>
            <a:xfrm>
              <a:off x="0" y="0"/>
              <a:ext cx="946674" cy="47459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51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183540" y="1810316"/>
              <a:ext cx="4028220" cy="1125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31624"/>
            <a:stretch>
              <a:fillRect/>
            </a:stretch>
          </p:blipFill>
          <p:spPr>
            <a:xfrm rot="16200000">
              <a:off x="2122692" y="2089498"/>
              <a:ext cx="4027984" cy="567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4" name="Group"/>
            <p:cNvGrpSpPr/>
            <p:nvPr/>
          </p:nvGrpSpPr>
          <p:grpSpPr>
            <a:xfrm>
              <a:off x="1045721" y="501749"/>
              <a:ext cx="499860" cy="3738809"/>
              <a:chOff x="0" y="0"/>
              <a:chExt cx="499858" cy="3738808"/>
            </a:xfrm>
          </p:grpSpPr>
          <p:sp>
            <p:nvSpPr>
              <p:cNvPr id="519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20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21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22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23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3042363" y="501749"/>
              <a:ext cx="499859" cy="3738809"/>
              <a:chOff x="0" y="0"/>
              <a:chExt cx="499858" cy="3738808"/>
            </a:xfrm>
          </p:grpSpPr>
          <p:sp>
            <p:nvSpPr>
              <p:cNvPr id="525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26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27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28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29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pic>
          <p:nvPicPr>
            <p:cNvPr id="53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3852396" y="1810316"/>
              <a:ext cx="4028220" cy="1125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37" name="Group"/>
            <p:cNvGrpSpPr/>
            <p:nvPr/>
          </p:nvGrpSpPr>
          <p:grpSpPr>
            <a:xfrm>
              <a:off x="4627931" y="501749"/>
              <a:ext cx="499859" cy="3738809"/>
              <a:chOff x="0" y="0"/>
              <a:chExt cx="499858" cy="3738808"/>
            </a:xfrm>
          </p:grpSpPr>
          <p:sp>
            <p:nvSpPr>
              <p:cNvPr id="532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33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34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35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36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pic>
          <p:nvPicPr>
            <p:cNvPr id="53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651" t="0" r="0" b="0"/>
            <a:stretch>
              <a:fillRect/>
            </a:stretch>
          </p:blipFill>
          <p:spPr>
            <a:xfrm>
              <a:off x="7255751" y="39149"/>
              <a:ext cx="946704" cy="474610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grpSp>
          <p:nvGrpSpPr>
            <p:cNvPr id="544" name="Group"/>
            <p:cNvGrpSpPr/>
            <p:nvPr/>
          </p:nvGrpSpPr>
          <p:grpSpPr>
            <a:xfrm>
              <a:off x="6607599" y="468877"/>
              <a:ext cx="499860" cy="3738809"/>
              <a:chOff x="0" y="0"/>
              <a:chExt cx="499858" cy="3738808"/>
            </a:xfrm>
          </p:grpSpPr>
          <p:sp>
            <p:nvSpPr>
              <p:cNvPr id="539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40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41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42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43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pic>
        <p:nvPicPr>
          <p:cNvPr id="54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56656" y="7480300"/>
            <a:ext cx="482601" cy="38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29628" y="7429500"/>
            <a:ext cx="482601" cy="48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11900" y="7480300"/>
            <a:ext cx="431800" cy="38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43371" y="7372350"/>
            <a:ext cx="482601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25643" y="7423150"/>
            <a:ext cx="482601" cy="49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679553" y="3422381"/>
            <a:ext cx="7416801" cy="15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Input…"/>
          <p:cNvSpPr txBox="1"/>
          <p:nvPr/>
        </p:nvSpPr>
        <p:spPr>
          <a:xfrm>
            <a:off x="2251870" y="1537857"/>
            <a:ext cx="11647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553" name="Hidden…"/>
          <p:cNvSpPr txBox="1"/>
          <p:nvPr/>
        </p:nvSpPr>
        <p:spPr>
          <a:xfrm>
            <a:off x="3970910" y="1537857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554" name="Code"/>
          <p:cNvSpPr txBox="1"/>
          <p:nvPr/>
        </p:nvSpPr>
        <p:spPr>
          <a:xfrm>
            <a:off x="6053685" y="1722007"/>
            <a:ext cx="876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555" name="Hidden…"/>
          <p:cNvSpPr txBox="1"/>
          <p:nvPr/>
        </p:nvSpPr>
        <p:spPr>
          <a:xfrm>
            <a:off x="7590410" y="1537857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556" name="Reconstructed…"/>
          <p:cNvSpPr txBox="1"/>
          <p:nvPr/>
        </p:nvSpPr>
        <p:spPr>
          <a:xfrm>
            <a:off x="8944820" y="1537857"/>
            <a:ext cx="23330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Reconstructed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557" name="784…"/>
          <p:cNvSpPr txBox="1"/>
          <p:nvPr/>
        </p:nvSpPr>
        <p:spPr>
          <a:xfrm>
            <a:off x="2230833" y="8135806"/>
            <a:ext cx="13342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784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(28 x 28)</a:t>
            </a:r>
          </a:p>
        </p:txBody>
      </p:sp>
      <p:sp>
        <p:nvSpPr>
          <p:cNvPr id="558" name="256"/>
          <p:cNvSpPr txBox="1"/>
          <p:nvPr/>
        </p:nvSpPr>
        <p:spPr>
          <a:xfrm>
            <a:off x="4322191" y="8135806"/>
            <a:ext cx="7075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256</a:t>
            </a:r>
          </a:p>
        </p:txBody>
      </p:sp>
      <p:sp>
        <p:nvSpPr>
          <p:cNvPr id="559" name="2-50"/>
          <p:cNvSpPr txBox="1"/>
          <p:nvPr/>
        </p:nvSpPr>
        <p:spPr>
          <a:xfrm>
            <a:off x="6176441" y="8135806"/>
            <a:ext cx="8090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2-50</a:t>
            </a:r>
          </a:p>
        </p:txBody>
      </p:sp>
      <p:sp>
        <p:nvSpPr>
          <p:cNvPr id="560" name="256"/>
          <p:cNvSpPr txBox="1"/>
          <p:nvPr/>
        </p:nvSpPr>
        <p:spPr>
          <a:xfrm>
            <a:off x="8030906" y="8135806"/>
            <a:ext cx="7075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256</a:t>
            </a:r>
          </a:p>
        </p:txBody>
      </p:sp>
      <p:sp>
        <p:nvSpPr>
          <p:cNvPr id="561" name="784…"/>
          <p:cNvSpPr txBox="1"/>
          <p:nvPr/>
        </p:nvSpPr>
        <p:spPr>
          <a:xfrm>
            <a:off x="9596834" y="8135806"/>
            <a:ext cx="133424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784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(28 x 28)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Autoencoder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Autoencoders</a:t>
            </a:r>
          </a:p>
        </p:txBody>
      </p:sp>
      <p:pic>
        <p:nvPicPr>
          <p:cNvPr id="5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4" name="Group"/>
          <p:cNvGrpSpPr/>
          <p:nvPr/>
        </p:nvGrpSpPr>
        <p:grpSpPr>
          <a:xfrm>
            <a:off x="2401172" y="2541186"/>
            <a:ext cx="8202456" cy="4785258"/>
            <a:chOff x="0" y="0"/>
            <a:chExt cx="8202454" cy="4785256"/>
          </a:xfrm>
        </p:grpSpPr>
        <p:pic>
          <p:nvPicPr>
            <p:cNvPr id="56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726" t="0" r="50925" b="0"/>
            <a:stretch>
              <a:fillRect/>
            </a:stretch>
          </p:blipFill>
          <p:spPr>
            <a:xfrm>
              <a:off x="0" y="0"/>
              <a:ext cx="946674" cy="47459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56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183540" y="1810316"/>
              <a:ext cx="4028220" cy="1125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31624"/>
            <a:stretch>
              <a:fillRect/>
            </a:stretch>
          </p:blipFill>
          <p:spPr>
            <a:xfrm rot="16200000">
              <a:off x="2122692" y="2089498"/>
              <a:ext cx="4027984" cy="567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3" name="Group"/>
            <p:cNvGrpSpPr/>
            <p:nvPr/>
          </p:nvGrpSpPr>
          <p:grpSpPr>
            <a:xfrm>
              <a:off x="1045721" y="501749"/>
              <a:ext cx="499860" cy="3738809"/>
              <a:chOff x="0" y="0"/>
              <a:chExt cx="499858" cy="3738808"/>
            </a:xfrm>
          </p:grpSpPr>
          <p:sp>
            <p:nvSpPr>
              <p:cNvPr id="568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69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70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71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72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grpSp>
          <p:nvGrpSpPr>
            <p:cNvPr id="579" name="Group"/>
            <p:cNvGrpSpPr/>
            <p:nvPr/>
          </p:nvGrpSpPr>
          <p:grpSpPr>
            <a:xfrm>
              <a:off x="3042363" y="501749"/>
              <a:ext cx="499859" cy="3738809"/>
              <a:chOff x="0" y="0"/>
              <a:chExt cx="499858" cy="3738808"/>
            </a:xfrm>
          </p:grpSpPr>
          <p:sp>
            <p:nvSpPr>
              <p:cNvPr id="574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75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76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77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78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pic>
          <p:nvPicPr>
            <p:cNvPr id="58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3852396" y="1810316"/>
              <a:ext cx="4028220" cy="1125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86" name="Group"/>
            <p:cNvGrpSpPr/>
            <p:nvPr/>
          </p:nvGrpSpPr>
          <p:grpSpPr>
            <a:xfrm>
              <a:off x="4627931" y="501749"/>
              <a:ext cx="499859" cy="3738809"/>
              <a:chOff x="0" y="0"/>
              <a:chExt cx="499858" cy="3738808"/>
            </a:xfrm>
          </p:grpSpPr>
          <p:sp>
            <p:nvSpPr>
              <p:cNvPr id="581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82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83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84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85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pic>
          <p:nvPicPr>
            <p:cNvPr id="5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651" t="0" r="0" b="0"/>
            <a:stretch>
              <a:fillRect/>
            </a:stretch>
          </p:blipFill>
          <p:spPr>
            <a:xfrm>
              <a:off x="7255751" y="39149"/>
              <a:ext cx="946704" cy="474610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grpSp>
          <p:nvGrpSpPr>
            <p:cNvPr id="593" name="Group"/>
            <p:cNvGrpSpPr/>
            <p:nvPr/>
          </p:nvGrpSpPr>
          <p:grpSpPr>
            <a:xfrm>
              <a:off x="6607599" y="468877"/>
              <a:ext cx="499860" cy="3738809"/>
              <a:chOff x="0" y="0"/>
              <a:chExt cx="499858" cy="3738808"/>
            </a:xfrm>
          </p:grpSpPr>
          <p:sp>
            <p:nvSpPr>
              <p:cNvPr id="588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89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90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91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592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pic>
        <p:nvPicPr>
          <p:cNvPr id="59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9553" y="3422381"/>
            <a:ext cx="7416801" cy="15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Input…"/>
          <p:cNvSpPr txBox="1"/>
          <p:nvPr/>
        </p:nvSpPr>
        <p:spPr>
          <a:xfrm>
            <a:off x="2251870" y="1537857"/>
            <a:ext cx="11647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597" name="Hidden…"/>
          <p:cNvSpPr txBox="1"/>
          <p:nvPr/>
        </p:nvSpPr>
        <p:spPr>
          <a:xfrm>
            <a:off x="3970910" y="1537857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598" name="Code"/>
          <p:cNvSpPr txBox="1"/>
          <p:nvPr/>
        </p:nvSpPr>
        <p:spPr>
          <a:xfrm>
            <a:off x="6053685" y="1722007"/>
            <a:ext cx="876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599" name="Hidden…"/>
          <p:cNvSpPr txBox="1"/>
          <p:nvPr/>
        </p:nvSpPr>
        <p:spPr>
          <a:xfrm>
            <a:off x="7590410" y="1537857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600" name="Reconstructed…"/>
          <p:cNvSpPr txBox="1"/>
          <p:nvPr/>
        </p:nvSpPr>
        <p:spPr>
          <a:xfrm>
            <a:off x="8944820" y="1537857"/>
            <a:ext cx="23330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Reconstructed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601" name="Line"/>
          <p:cNvSpPr/>
          <p:nvPr/>
        </p:nvSpPr>
        <p:spPr>
          <a:xfrm>
            <a:off x="2421853" y="7359380"/>
            <a:ext cx="2946912" cy="13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2" name="Line"/>
          <p:cNvSpPr/>
          <p:nvPr/>
        </p:nvSpPr>
        <p:spPr>
          <a:xfrm>
            <a:off x="7667334" y="7359380"/>
            <a:ext cx="2946912" cy="13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3" name="Encoder"/>
          <p:cNvSpPr txBox="1"/>
          <p:nvPr/>
        </p:nvSpPr>
        <p:spPr>
          <a:xfrm>
            <a:off x="2686328" y="7656672"/>
            <a:ext cx="12495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Encoder</a:t>
            </a:r>
          </a:p>
        </p:txBody>
      </p:sp>
      <p:pic>
        <p:nvPicPr>
          <p:cNvPr id="60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83335" y="7720172"/>
            <a:ext cx="11557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60185" y="7713822"/>
            <a:ext cx="111760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Decoder"/>
          <p:cNvSpPr txBox="1"/>
          <p:nvPr/>
        </p:nvSpPr>
        <p:spPr>
          <a:xfrm>
            <a:off x="7935720" y="7656672"/>
            <a:ext cx="126637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Decoder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Rounded Rectangle"/>
          <p:cNvSpPr/>
          <p:nvPr/>
        </p:nvSpPr>
        <p:spPr>
          <a:xfrm>
            <a:off x="2390607" y="7491572"/>
            <a:ext cx="8202457" cy="1853726"/>
          </a:xfrm>
          <a:prstGeom prst="roundRect">
            <a:avLst>
              <a:gd name="adj" fmla="val 10277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9" name="Autoencoder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Autoencoders</a:t>
            </a: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0" name="Group"/>
          <p:cNvGrpSpPr/>
          <p:nvPr/>
        </p:nvGrpSpPr>
        <p:grpSpPr>
          <a:xfrm>
            <a:off x="2401172" y="2541186"/>
            <a:ext cx="8202456" cy="4785258"/>
            <a:chOff x="0" y="0"/>
            <a:chExt cx="8202454" cy="4785256"/>
          </a:xfrm>
        </p:grpSpPr>
        <p:pic>
          <p:nvPicPr>
            <p:cNvPr id="61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726" t="0" r="50925" b="0"/>
            <a:stretch>
              <a:fillRect/>
            </a:stretch>
          </p:blipFill>
          <p:spPr>
            <a:xfrm>
              <a:off x="0" y="0"/>
              <a:ext cx="946674" cy="47459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61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183540" y="1810316"/>
              <a:ext cx="4028220" cy="1125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31624"/>
            <a:stretch>
              <a:fillRect/>
            </a:stretch>
          </p:blipFill>
          <p:spPr>
            <a:xfrm rot="16200000">
              <a:off x="2122692" y="2089498"/>
              <a:ext cx="4027984" cy="567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19" name="Group"/>
            <p:cNvGrpSpPr/>
            <p:nvPr/>
          </p:nvGrpSpPr>
          <p:grpSpPr>
            <a:xfrm>
              <a:off x="1045721" y="501749"/>
              <a:ext cx="499860" cy="3738809"/>
              <a:chOff x="0" y="0"/>
              <a:chExt cx="499858" cy="3738808"/>
            </a:xfrm>
          </p:grpSpPr>
          <p:sp>
            <p:nvSpPr>
              <p:cNvPr id="614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15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16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17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18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grpSp>
          <p:nvGrpSpPr>
            <p:cNvPr id="625" name="Group"/>
            <p:cNvGrpSpPr/>
            <p:nvPr/>
          </p:nvGrpSpPr>
          <p:grpSpPr>
            <a:xfrm>
              <a:off x="3042363" y="501749"/>
              <a:ext cx="499859" cy="3738809"/>
              <a:chOff x="0" y="0"/>
              <a:chExt cx="499858" cy="3738808"/>
            </a:xfrm>
          </p:grpSpPr>
          <p:sp>
            <p:nvSpPr>
              <p:cNvPr id="620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21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22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23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24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pic>
          <p:nvPicPr>
            <p:cNvPr id="62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3852396" y="1810316"/>
              <a:ext cx="4028220" cy="1125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32" name="Group"/>
            <p:cNvGrpSpPr/>
            <p:nvPr/>
          </p:nvGrpSpPr>
          <p:grpSpPr>
            <a:xfrm>
              <a:off x="4627931" y="501749"/>
              <a:ext cx="499859" cy="3738809"/>
              <a:chOff x="0" y="0"/>
              <a:chExt cx="499858" cy="3738808"/>
            </a:xfrm>
          </p:grpSpPr>
          <p:sp>
            <p:nvSpPr>
              <p:cNvPr id="627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28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29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30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31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pic>
          <p:nvPicPr>
            <p:cNvPr id="63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651" t="0" r="0" b="0"/>
            <a:stretch>
              <a:fillRect/>
            </a:stretch>
          </p:blipFill>
          <p:spPr>
            <a:xfrm>
              <a:off x="7255751" y="39149"/>
              <a:ext cx="946704" cy="474610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grpSp>
          <p:nvGrpSpPr>
            <p:cNvPr id="639" name="Group"/>
            <p:cNvGrpSpPr/>
            <p:nvPr/>
          </p:nvGrpSpPr>
          <p:grpSpPr>
            <a:xfrm>
              <a:off x="6607599" y="468877"/>
              <a:ext cx="499860" cy="3738809"/>
              <a:chOff x="0" y="0"/>
              <a:chExt cx="499858" cy="3738808"/>
            </a:xfrm>
          </p:grpSpPr>
          <p:sp>
            <p:nvSpPr>
              <p:cNvPr id="634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35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36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37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38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pic>
        <p:nvPicPr>
          <p:cNvPr id="64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00053" y="4279765"/>
            <a:ext cx="7416801" cy="15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Input…"/>
          <p:cNvSpPr txBox="1"/>
          <p:nvPr/>
        </p:nvSpPr>
        <p:spPr>
          <a:xfrm>
            <a:off x="2251870" y="1537857"/>
            <a:ext cx="11647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643" name="Hidden…"/>
          <p:cNvSpPr txBox="1"/>
          <p:nvPr/>
        </p:nvSpPr>
        <p:spPr>
          <a:xfrm>
            <a:off x="3970910" y="1537857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644" name="Code"/>
          <p:cNvSpPr txBox="1"/>
          <p:nvPr/>
        </p:nvSpPr>
        <p:spPr>
          <a:xfrm>
            <a:off x="6053685" y="1722007"/>
            <a:ext cx="876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645" name="Hidden…"/>
          <p:cNvSpPr txBox="1"/>
          <p:nvPr/>
        </p:nvSpPr>
        <p:spPr>
          <a:xfrm>
            <a:off x="7590410" y="1537857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646" name="Reconstructed…"/>
          <p:cNvSpPr txBox="1"/>
          <p:nvPr/>
        </p:nvSpPr>
        <p:spPr>
          <a:xfrm>
            <a:off x="8944820" y="1537857"/>
            <a:ext cx="23330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Reconstructed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647" name="Objective: Maximize Reconstruction Quality"/>
          <p:cNvSpPr txBox="1"/>
          <p:nvPr/>
        </p:nvSpPr>
        <p:spPr>
          <a:xfrm>
            <a:off x="3506266" y="7548722"/>
            <a:ext cx="599226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24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Objective: Maximize Reconstruction Quality</a:t>
            </a:r>
          </a:p>
        </p:txBody>
      </p:sp>
      <p:pic>
        <p:nvPicPr>
          <p:cNvPr id="64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19500" y="8128000"/>
            <a:ext cx="5765800" cy="111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Variational Autoencoder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Variational Autoencoders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26" t="0" r="50925" b="0"/>
          <a:stretch>
            <a:fillRect/>
          </a:stretch>
        </p:blipFill>
        <p:spPr>
          <a:xfrm>
            <a:off x="1752843" y="2669133"/>
            <a:ext cx="874695" cy="438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307735" y="4377900"/>
            <a:ext cx="3721937" cy="10399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9" name="Group"/>
          <p:cNvGrpSpPr/>
          <p:nvPr/>
        </p:nvGrpSpPr>
        <p:grpSpPr>
          <a:xfrm>
            <a:off x="2991495" y="3134438"/>
            <a:ext cx="358985" cy="3454531"/>
            <a:chOff x="0" y="0"/>
            <a:chExt cx="358983" cy="3454530"/>
          </a:xfrm>
        </p:grpSpPr>
        <p:sp>
          <p:nvSpPr>
            <p:cNvPr id="654" name="Line"/>
            <p:cNvSpPr/>
            <p:nvPr/>
          </p:nvSpPr>
          <p:spPr>
            <a:xfrm>
              <a:off x="0" y="0"/>
              <a:ext cx="33789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55" name="Line"/>
            <p:cNvSpPr/>
            <p:nvPr/>
          </p:nvSpPr>
          <p:spPr>
            <a:xfrm>
              <a:off x="0" y="850067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56" name="Line"/>
            <p:cNvSpPr/>
            <p:nvPr/>
          </p:nvSpPr>
          <p:spPr>
            <a:xfrm>
              <a:off x="21087" y="1727265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57" name="Line"/>
            <p:cNvSpPr/>
            <p:nvPr/>
          </p:nvSpPr>
          <p:spPr>
            <a:xfrm>
              <a:off x="0" y="2604462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58" name="Line"/>
            <p:cNvSpPr/>
            <p:nvPr/>
          </p:nvSpPr>
          <p:spPr>
            <a:xfrm>
              <a:off x="0" y="3454530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679" name="Group"/>
          <p:cNvGrpSpPr/>
          <p:nvPr/>
        </p:nvGrpSpPr>
        <p:grpSpPr>
          <a:xfrm>
            <a:off x="5030735" y="2845603"/>
            <a:ext cx="1077238" cy="4039076"/>
            <a:chOff x="0" y="650889"/>
            <a:chExt cx="1077237" cy="4039075"/>
          </a:xfrm>
        </p:grpSpPr>
        <p:grpSp>
          <p:nvGrpSpPr>
            <p:cNvPr id="662" name="Group"/>
            <p:cNvGrpSpPr/>
            <p:nvPr/>
          </p:nvGrpSpPr>
          <p:grpSpPr>
            <a:xfrm>
              <a:off x="557261" y="650889"/>
              <a:ext cx="519977" cy="4039076"/>
              <a:chOff x="0" y="0"/>
              <a:chExt cx="519976" cy="4039075"/>
            </a:xfrm>
          </p:grpSpPr>
          <p:pic>
            <p:nvPicPr>
              <p:cNvPr id="66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-1600980" y="1600979"/>
                <a:ext cx="3721936" cy="5199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16200000">
                <a:off x="-1600980" y="1918119"/>
                <a:ext cx="3721936" cy="5199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78" name="Group"/>
            <p:cNvGrpSpPr/>
            <p:nvPr/>
          </p:nvGrpSpPr>
          <p:grpSpPr>
            <a:xfrm>
              <a:off x="0" y="793081"/>
              <a:ext cx="304647" cy="3747817"/>
              <a:chOff x="0" y="0"/>
              <a:chExt cx="304646" cy="3747815"/>
            </a:xfrm>
          </p:grpSpPr>
          <p:grpSp>
            <p:nvGrpSpPr>
              <p:cNvPr id="665" name="Group"/>
              <p:cNvGrpSpPr/>
              <p:nvPr/>
            </p:nvGrpSpPr>
            <p:grpSpPr>
              <a:xfrm>
                <a:off x="18086" y="0"/>
                <a:ext cx="286561" cy="311373"/>
                <a:chOff x="0" y="0"/>
                <a:chExt cx="286560" cy="311372"/>
              </a:xfrm>
            </p:grpSpPr>
            <p:sp>
              <p:nvSpPr>
                <p:cNvPr id="663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664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668" name="Group"/>
              <p:cNvGrpSpPr/>
              <p:nvPr/>
            </p:nvGrpSpPr>
            <p:grpSpPr>
              <a:xfrm>
                <a:off x="9043" y="841024"/>
                <a:ext cx="286561" cy="311373"/>
                <a:chOff x="0" y="0"/>
                <a:chExt cx="286560" cy="311372"/>
              </a:xfrm>
            </p:grpSpPr>
            <p:sp>
              <p:nvSpPr>
                <p:cNvPr id="666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667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671" name="Group"/>
              <p:cNvGrpSpPr/>
              <p:nvPr/>
            </p:nvGrpSpPr>
            <p:grpSpPr>
              <a:xfrm>
                <a:off x="9043" y="1700135"/>
                <a:ext cx="286561" cy="311373"/>
                <a:chOff x="0" y="0"/>
                <a:chExt cx="286560" cy="311372"/>
              </a:xfrm>
            </p:grpSpPr>
            <p:sp>
              <p:nvSpPr>
                <p:cNvPr id="669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670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674" name="Group"/>
              <p:cNvGrpSpPr/>
              <p:nvPr/>
            </p:nvGrpSpPr>
            <p:grpSpPr>
              <a:xfrm>
                <a:off x="9043" y="2550202"/>
                <a:ext cx="286561" cy="311373"/>
                <a:chOff x="0" y="0"/>
                <a:chExt cx="286560" cy="311372"/>
              </a:xfrm>
            </p:grpSpPr>
            <p:sp>
              <p:nvSpPr>
                <p:cNvPr id="672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673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677" name="Group"/>
              <p:cNvGrpSpPr/>
              <p:nvPr/>
            </p:nvGrpSpPr>
            <p:grpSpPr>
              <a:xfrm>
                <a:off x="0" y="3436443"/>
                <a:ext cx="286561" cy="311373"/>
                <a:chOff x="0" y="0"/>
                <a:chExt cx="286560" cy="311372"/>
              </a:xfrm>
            </p:grpSpPr>
            <p:sp>
              <p:nvSpPr>
                <p:cNvPr id="675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676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</p:grpSp>
      </p:grpSp>
      <p:grpSp>
        <p:nvGrpSpPr>
          <p:cNvPr id="692" name="Group"/>
          <p:cNvGrpSpPr/>
          <p:nvPr/>
        </p:nvGrpSpPr>
        <p:grpSpPr>
          <a:xfrm>
            <a:off x="6487587" y="2987795"/>
            <a:ext cx="1105834" cy="3747817"/>
            <a:chOff x="0" y="793081"/>
            <a:chExt cx="1105833" cy="3747815"/>
          </a:xfrm>
        </p:grpSpPr>
        <p:pic>
          <p:nvPicPr>
            <p:cNvPr id="680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31624"/>
            <a:stretch>
              <a:fillRect/>
            </a:stretch>
          </p:blipFill>
          <p:spPr>
            <a:xfrm rot="16200000">
              <a:off x="-1016984" y="2404966"/>
              <a:ext cx="3721718" cy="523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91" name="Group"/>
            <p:cNvGrpSpPr/>
            <p:nvPr/>
          </p:nvGrpSpPr>
          <p:grpSpPr>
            <a:xfrm>
              <a:off x="-1" y="793081"/>
              <a:ext cx="304648" cy="3747816"/>
              <a:chOff x="0" y="0"/>
              <a:chExt cx="304646" cy="3747815"/>
            </a:xfrm>
          </p:grpSpPr>
          <p:sp>
            <p:nvSpPr>
              <p:cNvPr id="681" name="Line"/>
              <p:cNvSpPr/>
              <p:nvPr/>
            </p:nvSpPr>
            <p:spPr>
              <a:xfrm flipH="1" flipV="1">
                <a:off x="18086" y="-1"/>
                <a:ext cx="286561" cy="7624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2" name="Line"/>
              <p:cNvSpPr/>
              <p:nvPr/>
            </p:nvSpPr>
            <p:spPr>
              <a:xfrm flipH="1">
                <a:off x="18086" y="235125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3" name="Line"/>
              <p:cNvSpPr/>
              <p:nvPr/>
            </p:nvSpPr>
            <p:spPr>
              <a:xfrm flipH="1" flipV="1">
                <a:off x="9043" y="841024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4" name="Line"/>
              <p:cNvSpPr/>
              <p:nvPr/>
            </p:nvSpPr>
            <p:spPr>
              <a:xfrm flipH="1">
                <a:off x="9043" y="1076149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5" name="Line"/>
              <p:cNvSpPr/>
              <p:nvPr/>
            </p:nvSpPr>
            <p:spPr>
              <a:xfrm flipH="1" flipV="1">
                <a:off x="9043" y="1700135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6" name="Line"/>
              <p:cNvSpPr/>
              <p:nvPr/>
            </p:nvSpPr>
            <p:spPr>
              <a:xfrm flipH="1">
                <a:off x="9043" y="1935260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7" name="Line"/>
              <p:cNvSpPr/>
              <p:nvPr/>
            </p:nvSpPr>
            <p:spPr>
              <a:xfrm flipH="1" flipV="1">
                <a:off x="9043" y="2550202"/>
                <a:ext cx="286561" cy="7624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8" name="Line"/>
              <p:cNvSpPr/>
              <p:nvPr/>
            </p:nvSpPr>
            <p:spPr>
              <a:xfrm flipH="1">
                <a:off x="9043" y="2785327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9" name="Line"/>
              <p:cNvSpPr/>
              <p:nvPr/>
            </p:nvSpPr>
            <p:spPr>
              <a:xfrm flipH="1" flipV="1">
                <a:off x="0" y="3436443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90" name="Line"/>
              <p:cNvSpPr/>
              <p:nvPr/>
            </p:nvSpPr>
            <p:spPr>
              <a:xfrm flipH="1">
                <a:off x="-1" y="3671568"/>
                <a:ext cx="286562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pic>
        <p:nvPicPr>
          <p:cNvPr id="6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7249038" y="4377900"/>
            <a:ext cx="3721937" cy="1039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5651" t="0" r="0" b="0"/>
          <a:stretch>
            <a:fillRect/>
          </a:stretch>
        </p:blipFill>
        <p:spPr>
          <a:xfrm>
            <a:off x="10758235" y="2705306"/>
            <a:ext cx="874723" cy="43852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0" name="Group"/>
          <p:cNvGrpSpPr/>
          <p:nvPr/>
        </p:nvGrpSpPr>
        <p:grpSpPr>
          <a:xfrm>
            <a:off x="7944439" y="3134438"/>
            <a:ext cx="358985" cy="3454531"/>
            <a:chOff x="0" y="0"/>
            <a:chExt cx="358983" cy="3454530"/>
          </a:xfrm>
        </p:grpSpPr>
        <p:sp>
          <p:nvSpPr>
            <p:cNvPr id="695" name="Line"/>
            <p:cNvSpPr/>
            <p:nvPr/>
          </p:nvSpPr>
          <p:spPr>
            <a:xfrm>
              <a:off x="0" y="0"/>
              <a:ext cx="33789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96" name="Line"/>
            <p:cNvSpPr/>
            <p:nvPr/>
          </p:nvSpPr>
          <p:spPr>
            <a:xfrm>
              <a:off x="0" y="850067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97" name="Line"/>
            <p:cNvSpPr/>
            <p:nvPr/>
          </p:nvSpPr>
          <p:spPr>
            <a:xfrm>
              <a:off x="21087" y="1727265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2604462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3454530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706" name="Group"/>
          <p:cNvGrpSpPr/>
          <p:nvPr/>
        </p:nvGrpSpPr>
        <p:grpSpPr>
          <a:xfrm>
            <a:off x="10056341" y="3134438"/>
            <a:ext cx="358985" cy="3454531"/>
            <a:chOff x="0" y="0"/>
            <a:chExt cx="358983" cy="3454530"/>
          </a:xfrm>
        </p:grpSpPr>
        <p:sp>
          <p:nvSpPr>
            <p:cNvPr id="701" name="Line"/>
            <p:cNvSpPr/>
            <p:nvPr/>
          </p:nvSpPr>
          <p:spPr>
            <a:xfrm>
              <a:off x="0" y="0"/>
              <a:ext cx="33789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02" name="Line"/>
            <p:cNvSpPr/>
            <p:nvPr/>
          </p:nvSpPr>
          <p:spPr>
            <a:xfrm>
              <a:off x="0" y="850067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03" name="Line"/>
            <p:cNvSpPr/>
            <p:nvPr/>
          </p:nvSpPr>
          <p:spPr>
            <a:xfrm>
              <a:off x="21087" y="1727265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04" name="Line"/>
            <p:cNvSpPr/>
            <p:nvPr/>
          </p:nvSpPr>
          <p:spPr>
            <a:xfrm>
              <a:off x="0" y="2604462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05" name="Line"/>
            <p:cNvSpPr/>
            <p:nvPr/>
          </p:nvSpPr>
          <p:spPr>
            <a:xfrm>
              <a:off x="0" y="3454530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707" name="Input…"/>
          <p:cNvSpPr txBox="1"/>
          <p:nvPr/>
        </p:nvSpPr>
        <p:spPr>
          <a:xfrm>
            <a:off x="1629570" y="1612899"/>
            <a:ext cx="11647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708" name="Hidden…"/>
          <p:cNvSpPr txBox="1"/>
          <p:nvPr/>
        </p:nvSpPr>
        <p:spPr>
          <a:xfrm>
            <a:off x="3539110" y="1612899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709" name="Mean…"/>
          <p:cNvSpPr txBox="1"/>
          <p:nvPr/>
        </p:nvSpPr>
        <p:spPr>
          <a:xfrm>
            <a:off x="5329686" y="1612899"/>
            <a:ext cx="97809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Mean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Std</a:t>
            </a:r>
          </a:p>
        </p:txBody>
      </p:sp>
      <p:sp>
        <p:nvSpPr>
          <p:cNvPr id="710" name="Code…"/>
          <p:cNvSpPr txBox="1"/>
          <p:nvPr/>
        </p:nvSpPr>
        <p:spPr>
          <a:xfrm>
            <a:off x="6585049" y="1612899"/>
            <a:ext cx="153650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Code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(Random)</a:t>
            </a:r>
          </a:p>
        </p:txBody>
      </p:sp>
      <p:sp>
        <p:nvSpPr>
          <p:cNvPr id="711" name="Hidden…"/>
          <p:cNvSpPr txBox="1"/>
          <p:nvPr/>
        </p:nvSpPr>
        <p:spPr>
          <a:xfrm>
            <a:off x="8454010" y="1612899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712" name="Likelihood…"/>
          <p:cNvSpPr txBox="1"/>
          <p:nvPr/>
        </p:nvSpPr>
        <p:spPr>
          <a:xfrm>
            <a:off x="10303943" y="1612899"/>
            <a:ext cx="17229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Likelihood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Mean</a:t>
            </a:r>
          </a:p>
        </p:txBody>
      </p:sp>
      <p:grpSp>
        <p:nvGrpSpPr>
          <p:cNvPr id="716" name="Group"/>
          <p:cNvGrpSpPr/>
          <p:nvPr/>
        </p:nvGrpSpPr>
        <p:grpSpPr>
          <a:xfrm>
            <a:off x="1763117" y="7105380"/>
            <a:ext cx="4391724" cy="1370708"/>
            <a:chOff x="0" y="0"/>
            <a:chExt cx="4391723" cy="1370707"/>
          </a:xfrm>
        </p:grpSpPr>
        <p:sp>
          <p:nvSpPr>
            <p:cNvPr id="713" name="Line"/>
            <p:cNvSpPr/>
            <p:nvPr/>
          </p:nvSpPr>
          <p:spPr>
            <a:xfrm>
              <a:off x="0" y="0"/>
              <a:ext cx="4391724" cy="128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68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14" name="Encoder (Inference Network)"/>
            <p:cNvSpPr txBox="1"/>
            <p:nvPr/>
          </p:nvSpPr>
          <p:spPr>
            <a:xfrm>
              <a:off x="265919" y="292563"/>
              <a:ext cx="401062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Encoder (Inference Network)</a:t>
              </a:r>
            </a:p>
          </p:txBody>
        </p:sp>
        <p:pic>
          <p:nvPicPr>
            <p:cNvPr id="71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26136" y="913507"/>
              <a:ext cx="13589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20" name="Group"/>
          <p:cNvGrpSpPr/>
          <p:nvPr/>
        </p:nvGrpSpPr>
        <p:grpSpPr>
          <a:xfrm>
            <a:off x="6974383" y="7105380"/>
            <a:ext cx="757834" cy="1307208"/>
            <a:chOff x="0" y="0"/>
            <a:chExt cx="757832" cy="1307207"/>
          </a:xfrm>
        </p:grpSpPr>
        <p:sp>
          <p:nvSpPr>
            <p:cNvPr id="717" name="Line"/>
            <p:cNvSpPr/>
            <p:nvPr/>
          </p:nvSpPr>
          <p:spPr>
            <a:xfrm>
              <a:off x="78219" y="0"/>
              <a:ext cx="601395" cy="128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68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18" name="Prior"/>
            <p:cNvSpPr txBox="1"/>
            <p:nvPr/>
          </p:nvSpPr>
          <p:spPr>
            <a:xfrm>
              <a:off x="-1" y="292563"/>
              <a:ext cx="75783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Prior</a:t>
              </a:r>
            </a:p>
          </p:txBody>
        </p:sp>
        <p:pic>
          <p:nvPicPr>
            <p:cNvPr id="7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3316" y="913507"/>
              <a:ext cx="711201" cy="3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24" name="Group"/>
          <p:cNvGrpSpPr/>
          <p:nvPr/>
        </p:nvGrpSpPr>
        <p:grpSpPr>
          <a:xfrm>
            <a:off x="8560161" y="7105380"/>
            <a:ext cx="3113379" cy="1313558"/>
            <a:chOff x="0" y="0"/>
            <a:chExt cx="3113377" cy="1313557"/>
          </a:xfrm>
        </p:grpSpPr>
        <p:sp>
          <p:nvSpPr>
            <p:cNvPr id="721" name="Line"/>
            <p:cNvSpPr/>
            <p:nvPr/>
          </p:nvSpPr>
          <p:spPr>
            <a:xfrm>
              <a:off x="0" y="0"/>
              <a:ext cx="3113378" cy="128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68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22" name="Decoder (Likelihood)"/>
            <p:cNvSpPr txBox="1"/>
            <p:nvPr/>
          </p:nvSpPr>
          <p:spPr>
            <a:xfrm>
              <a:off x="79573" y="292563"/>
              <a:ext cx="29267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Decoder (Likelihood)</a:t>
              </a:r>
            </a:p>
          </p:txBody>
        </p:sp>
        <p:pic>
          <p:nvPicPr>
            <p:cNvPr id="723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77238" y="907157"/>
              <a:ext cx="13589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6" grpId="1"/>
      <p:bldP build="whole" bldLvl="1" animBg="1" rev="0" advAuto="0" spid="720" grpId="3"/>
      <p:bldP build="whole" bldLvl="1" animBg="1" rev="0" advAuto="0" spid="724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Variational Inference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Variational Inference</a:t>
            </a:r>
          </a:p>
        </p:txBody>
      </p:sp>
      <p:pic>
        <p:nvPicPr>
          <p:cNvPr id="7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Objective: Maximize Evidence Lower Bound"/>
          <p:cNvSpPr txBox="1"/>
          <p:nvPr/>
        </p:nvSpPr>
        <p:spPr>
          <a:xfrm>
            <a:off x="1942398" y="1600411"/>
            <a:ext cx="90339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Objective: Maximize Evidence Lower Bound</a:t>
            </a:r>
          </a:p>
        </p:txBody>
      </p:sp>
      <p:pic>
        <p:nvPicPr>
          <p:cNvPr id="7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9607"/>
          <a:stretch>
            <a:fillRect/>
          </a:stretch>
        </p:blipFill>
        <p:spPr>
          <a:xfrm>
            <a:off x="1625600" y="2725796"/>
            <a:ext cx="9753600" cy="644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2791" r="0" b="69064"/>
          <a:stretch>
            <a:fillRect/>
          </a:stretch>
        </p:blipFill>
        <p:spPr>
          <a:xfrm>
            <a:off x="1625600" y="3518554"/>
            <a:ext cx="9753600" cy="11245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3" name="Group"/>
          <p:cNvGrpSpPr/>
          <p:nvPr/>
        </p:nvGrpSpPr>
        <p:grpSpPr>
          <a:xfrm>
            <a:off x="1625600" y="4806050"/>
            <a:ext cx="9753600" cy="1066106"/>
            <a:chOff x="0" y="0"/>
            <a:chExt cx="9753600" cy="1066105"/>
          </a:xfrm>
        </p:grpSpPr>
        <p:pic>
          <p:nvPicPr>
            <p:cNvPr id="73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3565" r="0" b="49232"/>
            <a:stretch>
              <a:fillRect/>
            </a:stretch>
          </p:blipFill>
          <p:spPr>
            <a:xfrm>
              <a:off x="0" y="0"/>
              <a:ext cx="9753600" cy="10661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2" name="(computable)"/>
            <p:cNvSpPr txBox="1"/>
            <p:nvPr/>
          </p:nvSpPr>
          <p:spPr>
            <a:xfrm>
              <a:off x="6728420" y="266303"/>
              <a:ext cx="218956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(computable)</a:t>
              </a:r>
            </a:p>
          </p:txBody>
        </p:sp>
      </p:grpSp>
      <p:pic>
        <p:nvPicPr>
          <p:cNvPr id="7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54607" r="0" b="28190"/>
          <a:stretch>
            <a:fillRect/>
          </a:stretch>
        </p:blipFill>
        <p:spPr>
          <a:xfrm>
            <a:off x="1625600" y="6110181"/>
            <a:ext cx="9753600" cy="1066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73951" r="0" b="9020"/>
          <a:stretch>
            <a:fillRect/>
          </a:stretch>
        </p:blipFill>
        <p:spPr>
          <a:xfrm>
            <a:off x="1625600" y="7309008"/>
            <a:ext cx="9753600" cy="1055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90897" r="36139" b="0"/>
          <a:stretch>
            <a:fillRect/>
          </a:stretch>
        </p:blipFill>
        <p:spPr>
          <a:xfrm>
            <a:off x="1625600" y="8359271"/>
            <a:ext cx="6228656" cy="564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4984" t="90897" r="1960" b="0"/>
          <a:stretch>
            <a:fillRect/>
          </a:stretch>
        </p:blipFill>
        <p:spPr>
          <a:xfrm>
            <a:off x="7963892" y="8359271"/>
            <a:ext cx="3224081" cy="56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5" grpId="4"/>
      <p:bldP build="whole" bldLvl="1" animBg="1" rev="0" advAuto="0" spid="733" grpId="2"/>
      <p:bldP build="whole" bldLvl="1" animBg="1" rev="0" advAuto="0" spid="736" grpId="5"/>
      <p:bldP build="whole" bldLvl="1" animBg="1" rev="0" advAuto="0" spid="737" grpId="6"/>
      <p:bldP build="whole" bldLvl="1" animBg="1" rev="0" advAuto="0" spid="734" grpId="3"/>
      <p:bldP build="whole" bldLvl="1" animBg="1" rev="0" advAuto="0" spid="73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earning Representation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Learning Representations</a:t>
            </a:r>
          </a:p>
        </p:txBody>
      </p:sp>
      <p:pic>
        <p:nvPicPr>
          <p:cNvPr id="170" name="mnist_data.png" descr="mnist_da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9274" y="2241249"/>
            <a:ext cx="5726252" cy="572625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Everyone’s Favorite Example: MNIST"/>
          <p:cNvSpPr txBox="1"/>
          <p:nvPr/>
        </p:nvSpPr>
        <p:spPr>
          <a:xfrm>
            <a:off x="3607763" y="1643547"/>
            <a:ext cx="603656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Everyone’s Favorite Example: MNIST</a:t>
            </a:r>
          </a:p>
        </p:txBody>
      </p:sp>
      <p:sp>
        <p:nvSpPr>
          <p:cNvPr id="172" name="Goal: Learn features that capture similarities and dissimilarities"/>
          <p:cNvSpPr txBox="1"/>
          <p:nvPr/>
        </p:nvSpPr>
        <p:spPr>
          <a:xfrm>
            <a:off x="1601679" y="7904803"/>
            <a:ext cx="10048736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Goal: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Learn features that capture </a:t>
            </a:r>
            <a:r>
              <a:rPr i="1"/>
              <a:t>similarities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and </a:t>
            </a:r>
            <a:r>
              <a:rPr i="1"/>
              <a:t>dissimilarities</a:t>
            </a:r>
          </a:p>
        </p:txBody>
      </p:sp>
      <p:sp>
        <p:nvSpPr>
          <p:cNvPr id="173" name="Requirement: Objective that defines notion of utility (task-dependent)"/>
          <p:cNvSpPr txBox="1"/>
          <p:nvPr/>
        </p:nvSpPr>
        <p:spPr>
          <a:xfrm>
            <a:off x="1104256" y="8576170"/>
            <a:ext cx="11043583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Requirement: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Objective that defines notion of </a:t>
            </a:r>
            <a:r>
              <a:rPr i="1"/>
              <a:t>utility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 (</a:t>
            </a:r>
            <a:r>
              <a:rPr i="1"/>
              <a:t>task-dependent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Variational Inference (in one Slide)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Variational Inference (in one Slide)</a:t>
            </a:r>
          </a:p>
        </p:txBody>
      </p:sp>
      <p:pic>
        <p:nvPicPr>
          <p:cNvPr id="7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3" name="Group"/>
          <p:cNvGrpSpPr/>
          <p:nvPr/>
        </p:nvGrpSpPr>
        <p:grpSpPr>
          <a:xfrm>
            <a:off x="730867" y="7090664"/>
            <a:ext cx="11568466" cy="2257553"/>
            <a:chOff x="0" y="0"/>
            <a:chExt cx="11568465" cy="2257551"/>
          </a:xfrm>
        </p:grpSpPr>
        <p:sp>
          <p:nvSpPr>
            <p:cNvPr id="741" name="Rounded Rectangle"/>
            <p:cNvSpPr/>
            <p:nvPr/>
          </p:nvSpPr>
          <p:spPr>
            <a:xfrm>
              <a:off x="0" y="0"/>
              <a:ext cx="11568466" cy="2257552"/>
            </a:xfrm>
            <a:prstGeom prst="roundRect">
              <a:avLst>
                <a:gd name="adj" fmla="val 843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pic>
          <p:nvPicPr>
            <p:cNvPr id="74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4467"/>
            <a:stretch>
              <a:fillRect/>
            </a:stretch>
          </p:blipFill>
          <p:spPr>
            <a:xfrm>
              <a:off x="278298" y="455676"/>
              <a:ext cx="11049001" cy="6129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6" name="Group"/>
          <p:cNvGrpSpPr/>
          <p:nvPr/>
        </p:nvGrpSpPr>
        <p:grpSpPr>
          <a:xfrm>
            <a:off x="977900" y="2448163"/>
            <a:ext cx="11363330" cy="1309478"/>
            <a:chOff x="0" y="0"/>
            <a:chExt cx="11363329" cy="1309477"/>
          </a:xfrm>
        </p:grpSpPr>
        <p:sp>
          <p:nvSpPr>
            <p:cNvPr id="744" name="(by definition)"/>
            <p:cNvSpPr txBox="1"/>
            <p:nvPr/>
          </p:nvSpPr>
          <p:spPr>
            <a:xfrm>
              <a:off x="8454622" y="224388"/>
              <a:ext cx="290870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(by definition)</a:t>
              </a:r>
            </a:p>
          </p:txBody>
        </p:sp>
        <p:pic>
          <p:nvPicPr>
            <p:cNvPr id="74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0004" r="44036" b="62117"/>
            <a:stretch>
              <a:fillRect/>
            </a:stretch>
          </p:blipFill>
          <p:spPr>
            <a:xfrm>
              <a:off x="0" y="0"/>
              <a:ext cx="6183462" cy="1309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9" name="Group"/>
          <p:cNvGrpSpPr/>
          <p:nvPr/>
        </p:nvGrpSpPr>
        <p:grpSpPr>
          <a:xfrm>
            <a:off x="977900" y="3623960"/>
            <a:ext cx="11198280" cy="1263693"/>
            <a:chOff x="0" y="0"/>
            <a:chExt cx="11198279" cy="1263691"/>
          </a:xfrm>
        </p:grpSpPr>
        <p:sp>
          <p:nvSpPr>
            <p:cNvPr id="747" name="(Bayes rule)"/>
            <p:cNvSpPr txBox="1"/>
            <p:nvPr/>
          </p:nvSpPr>
          <p:spPr>
            <a:xfrm>
              <a:off x="8619671" y="166190"/>
              <a:ext cx="257860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(Bayes rule)</a:t>
              </a:r>
            </a:p>
          </p:txBody>
        </p:sp>
        <p:pic>
          <p:nvPicPr>
            <p:cNvPr id="74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5577" r="0" b="37519"/>
            <a:stretch>
              <a:fillRect/>
            </a:stretch>
          </p:blipFill>
          <p:spPr>
            <a:xfrm>
              <a:off x="0" y="0"/>
              <a:ext cx="11049000" cy="1263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62875" r="0" b="13308"/>
          <a:stretch>
            <a:fillRect/>
          </a:stretch>
        </p:blipFill>
        <p:spPr>
          <a:xfrm>
            <a:off x="977900" y="4906209"/>
            <a:ext cx="11049000" cy="1118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86092" r="0" b="0"/>
          <a:stretch>
            <a:fillRect/>
          </a:stretch>
        </p:blipFill>
        <p:spPr>
          <a:xfrm>
            <a:off x="977900" y="5996765"/>
            <a:ext cx="11049000" cy="653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58265" b="88510"/>
          <a:stretch>
            <a:fillRect/>
          </a:stretch>
        </p:blipFill>
        <p:spPr>
          <a:xfrm>
            <a:off x="977900" y="1952822"/>
            <a:ext cx="4611292" cy="539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48952" r="0" b="0"/>
          <a:stretch>
            <a:fillRect/>
          </a:stretch>
        </p:blipFill>
        <p:spPr>
          <a:xfrm>
            <a:off x="1009165" y="8205336"/>
            <a:ext cx="11049001" cy="6872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6" name="Group"/>
          <p:cNvGrpSpPr/>
          <p:nvPr/>
        </p:nvGrpSpPr>
        <p:grpSpPr>
          <a:xfrm>
            <a:off x="3720312" y="5249960"/>
            <a:ext cx="4141656" cy="2901194"/>
            <a:chOff x="0" y="0"/>
            <a:chExt cx="4141654" cy="2901192"/>
          </a:xfrm>
        </p:grpSpPr>
        <p:sp>
          <p:nvSpPr>
            <p:cNvPr id="754" name="Rounded Rectangle"/>
            <p:cNvSpPr/>
            <p:nvPr/>
          </p:nvSpPr>
          <p:spPr>
            <a:xfrm>
              <a:off x="950891" y="0"/>
              <a:ext cx="2265273" cy="571500"/>
            </a:xfrm>
            <a:prstGeom prst="roundRect">
              <a:avLst>
                <a:gd name="adj" fmla="val 19263"/>
              </a:avLst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5" name="Rounded Rectangle"/>
            <p:cNvSpPr/>
            <p:nvPr/>
          </p:nvSpPr>
          <p:spPr>
            <a:xfrm>
              <a:off x="0" y="2155337"/>
              <a:ext cx="4141655" cy="745856"/>
            </a:xfrm>
            <a:prstGeom prst="roundRect">
              <a:avLst>
                <a:gd name="adj" fmla="val 14760"/>
              </a:avLst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59" name="Group"/>
          <p:cNvGrpSpPr/>
          <p:nvPr/>
        </p:nvGrpSpPr>
        <p:grpSpPr>
          <a:xfrm>
            <a:off x="971019" y="4932474"/>
            <a:ext cx="8556395" cy="3218680"/>
            <a:chOff x="0" y="0"/>
            <a:chExt cx="8556394" cy="3218678"/>
          </a:xfrm>
        </p:grpSpPr>
        <p:sp>
          <p:nvSpPr>
            <p:cNvPr id="757" name="Rounded Rectangle"/>
            <p:cNvSpPr/>
            <p:nvPr/>
          </p:nvSpPr>
          <p:spPr>
            <a:xfrm>
              <a:off x="0" y="2472823"/>
              <a:ext cx="2265273" cy="745856"/>
            </a:xfrm>
            <a:prstGeom prst="roundRect">
              <a:avLst>
                <a:gd name="adj" fmla="val 14760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8" name="Rounded Rectangle"/>
            <p:cNvSpPr/>
            <p:nvPr/>
          </p:nvSpPr>
          <p:spPr>
            <a:xfrm>
              <a:off x="3619500" y="0"/>
              <a:ext cx="4936895" cy="1744203"/>
            </a:xfrm>
            <a:prstGeom prst="roundRect">
              <a:avLst>
                <a:gd name="adj" fmla="val 6556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62" name="Group"/>
          <p:cNvGrpSpPr/>
          <p:nvPr/>
        </p:nvGrpSpPr>
        <p:grpSpPr>
          <a:xfrm>
            <a:off x="7194019" y="5005685"/>
            <a:ext cx="4973249" cy="3145469"/>
            <a:chOff x="0" y="0"/>
            <a:chExt cx="4973248" cy="3145468"/>
          </a:xfrm>
        </p:grpSpPr>
        <p:sp>
          <p:nvSpPr>
            <p:cNvPr id="760" name="Rounded Rectangle"/>
            <p:cNvSpPr/>
            <p:nvPr/>
          </p:nvSpPr>
          <p:spPr>
            <a:xfrm>
              <a:off x="1016000" y="2399613"/>
              <a:ext cx="3957249" cy="745856"/>
            </a:xfrm>
            <a:prstGeom prst="roundRect">
              <a:avLst>
                <a:gd name="adj" fmla="val 14760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Rounded Rectangle"/>
            <p:cNvSpPr/>
            <p:nvPr/>
          </p:nvSpPr>
          <p:spPr>
            <a:xfrm>
              <a:off x="0" y="0"/>
              <a:ext cx="2265273" cy="1126169"/>
            </a:xfrm>
            <a:prstGeom prst="roundRect">
              <a:avLst>
                <a:gd name="adj" fmla="val 9776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65" name="Group"/>
          <p:cNvGrpSpPr/>
          <p:nvPr/>
        </p:nvGrpSpPr>
        <p:grpSpPr>
          <a:xfrm>
            <a:off x="932919" y="1868098"/>
            <a:ext cx="9814653" cy="6999982"/>
            <a:chOff x="0" y="0"/>
            <a:chExt cx="9814652" cy="6999981"/>
          </a:xfrm>
        </p:grpSpPr>
        <p:sp>
          <p:nvSpPr>
            <p:cNvPr id="763" name="Rounded Rectangle"/>
            <p:cNvSpPr/>
            <p:nvPr/>
          </p:nvSpPr>
          <p:spPr>
            <a:xfrm>
              <a:off x="5092700" y="6388100"/>
              <a:ext cx="4721953" cy="611882"/>
            </a:xfrm>
            <a:prstGeom prst="roundRect">
              <a:avLst>
                <a:gd name="adj" fmla="val 1799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4" name="Rounded Rectangle"/>
            <p:cNvSpPr/>
            <p:nvPr/>
          </p:nvSpPr>
          <p:spPr>
            <a:xfrm>
              <a:off x="0" y="0"/>
              <a:ext cx="4560491" cy="611882"/>
            </a:xfrm>
            <a:prstGeom prst="roundRect">
              <a:avLst>
                <a:gd name="adj" fmla="val 1799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68" name="Group"/>
          <p:cNvGrpSpPr/>
          <p:nvPr/>
        </p:nvGrpSpPr>
        <p:grpSpPr>
          <a:xfrm>
            <a:off x="3765019" y="5233598"/>
            <a:ext cx="7894831" cy="3634482"/>
            <a:chOff x="0" y="0"/>
            <a:chExt cx="7894830" cy="3634481"/>
          </a:xfrm>
        </p:grpSpPr>
        <p:sp>
          <p:nvSpPr>
            <p:cNvPr id="766" name="Rounded Rectangle"/>
            <p:cNvSpPr/>
            <p:nvPr/>
          </p:nvSpPr>
          <p:spPr>
            <a:xfrm>
              <a:off x="0" y="3022600"/>
              <a:ext cx="1836930" cy="611882"/>
            </a:xfrm>
            <a:prstGeom prst="roundRect">
              <a:avLst>
                <a:gd name="adj" fmla="val 1799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7" name="Rounded Rectangle"/>
            <p:cNvSpPr/>
            <p:nvPr/>
          </p:nvSpPr>
          <p:spPr>
            <a:xfrm>
              <a:off x="6182880" y="0"/>
              <a:ext cx="1711951" cy="611882"/>
            </a:xfrm>
            <a:prstGeom prst="roundRect">
              <a:avLst>
                <a:gd name="adj" fmla="val 1799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9" grpId="2"/>
      <p:bldP build="whole" bldLvl="1" animBg="1" rev="0" advAuto="0" spid="753" grpId="9"/>
      <p:bldP build="whole" bldLvl="1" animBg="1" rev="0" advAuto="0" spid="746" grpId="1"/>
      <p:bldP build="whole" bldLvl="1" animBg="1" rev="0" advAuto="0" spid="750" grpId="3"/>
      <p:bldP build="whole" bldLvl="1" animBg="1" rev="0" advAuto="0" spid="759" grpId="8"/>
      <p:bldP build="whole" bldLvl="1" animBg="1" rev="0" advAuto="0" spid="765" grpId="11"/>
      <p:bldP build="whole" bldLvl="1" animBg="1" rev="0" advAuto="0" spid="756" grpId="6"/>
      <p:bldP build="whole" bldLvl="1" animBg="1" rev="0" advAuto="0" spid="751" grpId="4"/>
      <p:bldP build="whole" bldLvl="1" animBg="1" rev="0" advAuto="0" spid="768" grpId="10"/>
      <p:bldP build="whole" bldLvl="1" animBg="1" rev="0" advAuto="0" spid="762" grpId="7"/>
      <p:bldP build="whole" bldLvl="1" animBg="1" rev="0" advAuto="0" spid="743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ounded Rectangle"/>
          <p:cNvSpPr/>
          <p:nvPr/>
        </p:nvSpPr>
        <p:spPr>
          <a:xfrm>
            <a:off x="437455" y="7281074"/>
            <a:ext cx="12129890" cy="1853726"/>
          </a:xfrm>
          <a:prstGeom prst="roundRect">
            <a:avLst>
              <a:gd name="adj" fmla="val 10277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1" name="Variational Autoencoder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Variational Autoencoders</a:t>
            </a:r>
          </a:p>
        </p:txBody>
      </p:sp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00053" y="4279765"/>
            <a:ext cx="7416801" cy="15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Objective in Practice: Monte Carlo Approximation of Variational Lower Bound"/>
          <p:cNvSpPr txBox="1"/>
          <p:nvPr/>
        </p:nvSpPr>
        <p:spPr>
          <a:xfrm>
            <a:off x="1272133" y="7299002"/>
            <a:ext cx="104605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4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Objective in Practice: </a:t>
            </a:r>
            <a:r>
              <a:rPr i="1"/>
              <a:t>Monte Carlo Approximation</a:t>
            </a:r>
            <a:r>
              <a:t> of Variational Lower Bound</a:t>
            </a:r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726" t="0" r="50925" b="0"/>
          <a:stretch>
            <a:fillRect/>
          </a:stretch>
        </p:blipFill>
        <p:spPr>
          <a:xfrm>
            <a:off x="1752843" y="2669133"/>
            <a:ext cx="874695" cy="438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2307735" y="4377900"/>
            <a:ext cx="3721937" cy="10399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2" name="Group"/>
          <p:cNvGrpSpPr/>
          <p:nvPr/>
        </p:nvGrpSpPr>
        <p:grpSpPr>
          <a:xfrm>
            <a:off x="2991495" y="3134438"/>
            <a:ext cx="358985" cy="3454531"/>
            <a:chOff x="0" y="0"/>
            <a:chExt cx="358983" cy="3454530"/>
          </a:xfrm>
        </p:grpSpPr>
        <p:sp>
          <p:nvSpPr>
            <p:cNvPr id="777" name="Line"/>
            <p:cNvSpPr/>
            <p:nvPr/>
          </p:nvSpPr>
          <p:spPr>
            <a:xfrm>
              <a:off x="0" y="0"/>
              <a:ext cx="33789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78" name="Line"/>
            <p:cNvSpPr/>
            <p:nvPr/>
          </p:nvSpPr>
          <p:spPr>
            <a:xfrm>
              <a:off x="0" y="850067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79" name="Line"/>
            <p:cNvSpPr/>
            <p:nvPr/>
          </p:nvSpPr>
          <p:spPr>
            <a:xfrm>
              <a:off x="21087" y="1727265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80" name="Line"/>
            <p:cNvSpPr/>
            <p:nvPr/>
          </p:nvSpPr>
          <p:spPr>
            <a:xfrm>
              <a:off x="0" y="2604462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81" name="Line"/>
            <p:cNvSpPr/>
            <p:nvPr/>
          </p:nvSpPr>
          <p:spPr>
            <a:xfrm>
              <a:off x="0" y="3454530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802" name="Group"/>
          <p:cNvGrpSpPr/>
          <p:nvPr/>
        </p:nvGrpSpPr>
        <p:grpSpPr>
          <a:xfrm>
            <a:off x="5030735" y="2845603"/>
            <a:ext cx="1077238" cy="4039076"/>
            <a:chOff x="0" y="650889"/>
            <a:chExt cx="1077237" cy="4039075"/>
          </a:xfrm>
        </p:grpSpPr>
        <p:grpSp>
          <p:nvGrpSpPr>
            <p:cNvPr id="785" name="Group"/>
            <p:cNvGrpSpPr/>
            <p:nvPr/>
          </p:nvGrpSpPr>
          <p:grpSpPr>
            <a:xfrm>
              <a:off x="557261" y="650889"/>
              <a:ext cx="519977" cy="4039076"/>
              <a:chOff x="0" y="0"/>
              <a:chExt cx="519976" cy="4039075"/>
            </a:xfrm>
          </p:grpSpPr>
          <p:pic>
            <p:nvPicPr>
              <p:cNvPr id="78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16200000">
                <a:off x="-1600980" y="1600979"/>
                <a:ext cx="3721936" cy="5199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 rot="16200000">
                <a:off x="-1600980" y="1918119"/>
                <a:ext cx="3721936" cy="5199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01" name="Group"/>
            <p:cNvGrpSpPr/>
            <p:nvPr/>
          </p:nvGrpSpPr>
          <p:grpSpPr>
            <a:xfrm>
              <a:off x="0" y="793081"/>
              <a:ext cx="304647" cy="3747817"/>
              <a:chOff x="0" y="0"/>
              <a:chExt cx="304646" cy="3747815"/>
            </a:xfrm>
          </p:grpSpPr>
          <p:grpSp>
            <p:nvGrpSpPr>
              <p:cNvPr id="788" name="Group"/>
              <p:cNvGrpSpPr/>
              <p:nvPr/>
            </p:nvGrpSpPr>
            <p:grpSpPr>
              <a:xfrm>
                <a:off x="18086" y="0"/>
                <a:ext cx="286561" cy="311373"/>
                <a:chOff x="0" y="0"/>
                <a:chExt cx="286560" cy="311372"/>
              </a:xfrm>
            </p:grpSpPr>
            <p:sp>
              <p:nvSpPr>
                <p:cNvPr id="786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787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791" name="Group"/>
              <p:cNvGrpSpPr/>
              <p:nvPr/>
            </p:nvGrpSpPr>
            <p:grpSpPr>
              <a:xfrm>
                <a:off x="9043" y="841024"/>
                <a:ext cx="286561" cy="311373"/>
                <a:chOff x="0" y="0"/>
                <a:chExt cx="286560" cy="311372"/>
              </a:xfrm>
            </p:grpSpPr>
            <p:sp>
              <p:nvSpPr>
                <p:cNvPr id="789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794" name="Group"/>
              <p:cNvGrpSpPr/>
              <p:nvPr/>
            </p:nvGrpSpPr>
            <p:grpSpPr>
              <a:xfrm>
                <a:off x="9043" y="1700135"/>
                <a:ext cx="286561" cy="311373"/>
                <a:chOff x="0" y="0"/>
                <a:chExt cx="286560" cy="311372"/>
              </a:xfrm>
            </p:grpSpPr>
            <p:sp>
              <p:nvSpPr>
                <p:cNvPr id="792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793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797" name="Group"/>
              <p:cNvGrpSpPr/>
              <p:nvPr/>
            </p:nvGrpSpPr>
            <p:grpSpPr>
              <a:xfrm>
                <a:off x="9043" y="2550202"/>
                <a:ext cx="286561" cy="311373"/>
                <a:chOff x="0" y="0"/>
                <a:chExt cx="286560" cy="311372"/>
              </a:xfrm>
            </p:grpSpPr>
            <p:sp>
              <p:nvSpPr>
                <p:cNvPr id="795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800" name="Group"/>
              <p:cNvGrpSpPr/>
              <p:nvPr/>
            </p:nvGrpSpPr>
            <p:grpSpPr>
              <a:xfrm>
                <a:off x="0" y="3436443"/>
                <a:ext cx="286561" cy="311373"/>
                <a:chOff x="0" y="0"/>
                <a:chExt cx="286560" cy="311372"/>
              </a:xfrm>
            </p:grpSpPr>
            <p:sp>
              <p:nvSpPr>
                <p:cNvPr id="798" name="Line"/>
                <p:cNvSpPr/>
                <p:nvPr/>
              </p:nvSpPr>
              <p:spPr>
                <a:xfrm flipV="1">
                  <a:off x="0" y="0"/>
                  <a:ext cx="286561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799" name="Line"/>
                <p:cNvSpPr/>
                <p:nvPr/>
              </p:nvSpPr>
              <p:spPr>
                <a:xfrm>
                  <a:off x="-1" y="235125"/>
                  <a:ext cx="286562" cy="7624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</p:grpSp>
      </p:grpSp>
      <p:grpSp>
        <p:nvGrpSpPr>
          <p:cNvPr id="815" name="Group"/>
          <p:cNvGrpSpPr/>
          <p:nvPr/>
        </p:nvGrpSpPr>
        <p:grpSpPr>
          <a:xfrm>
            <a:off x="6487587" y="2987795"/>
            <a:ext cx="1105834" cy="3747817"/>
            <a:chOff x="0" y="793081"/>
            <a:chExt cx="1105833" cy="3747815"/>
          </a:xfrm>
        </p:grpSpPr>
        <p:pic>
          <p:nvPicPr>
            <p:cNvPr id="80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0" b="31624"/>
            <a:stretch>
              <a:fillRect/>
            </a:stretch>
          </p:blipFill>
          <p:spPr>
            <a:xfrm rot="16200000">
              <a:off x="-1016984" y="2404966"/>
              <a:ext cx="3721718" cy="523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14" name="Group"/>
            <p:cNvGrpSpPr/>
            <p:nvPr/>
          </p:nvGrpSpPr>
          <p:grpSpPr>
            <a:xfrm>
              <a:off x="-1" y="793081"/>
              <a:ext cx="304648" cy="3747816"/>
              <a:chOff x="0" y="0"/>
              <a:chExt cx="304646" cy="3747815"/>
            </a:xfrm>
          </p:grpSpPr>
          <p:sp>
            <p:nvSpPr>
              <p:cNvPr id="804" name="Line"/>
              <p:cNvSpPr/>
              <p:nvPr/>
            </p:nvSpPr>
            <p:spPr>
              <a:xfrm flipH="1" flipV="1">
                <a:off x="18086" y="-1"/>
                <a:ext cx="286561" cy="7624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805" name="Line"/>
              <p:cNvSpPr/>
              <p:nvPr/>
            </p:nvSpPr>
            <p:spPr>
              <a:xfrm flipH="1">
                <a:off x="18086" y="235125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806" name="Line"/>
              <p:cNvSpPr/>
              <p:nvPr/>
            </p:nvSpPr>
            <p:spPr>
              <a:xfrm flipH="1" flipV="1">
                <a:off x="9043" y="841024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807" name="Line"/>
              <p:cNvSpPr/>
              <p:nvPr/>
            </p:nvSpPr>
            <p:spPr>
              <a:xfrm flipH="1">
                <a:off x="9043" y="1076149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808" name="Line"/>
              <p:cNvSpPr/>
              <p:nvPr/>
            </p:nvSpPr>
            <p:spPr>
              <a:xfrm flipH="1" flipV="1">
                <a:off x="9043" y="1700135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809" name="Line"/>
              <p:cNvSpPr/>
              <p:nvPr/>
            </p:nvSpPr>
            <p:spPr>
              <a:xfrm flipH="1">
                <a:off x="9043" y="1935260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810" name="Line"/>
              <p:cNvSpPr/>
              <p:nvPr/>
            </p:nvSpPr>
            <p:spPr>
              <a:xfrm flipH="1" flipV="1">
                <a:off x="9043" y="2550202"/>
                <a:ext cx="286561" cy="7624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811" name="Line"/>
              <p:cNvSpPr/>
              <p:nvPr/>
            </p:nvSpPr>
            <p:spPr>
              <a:xfrm flipH="1">
                <a:off x="9043" y="2785327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0" y="3436443"/>
                <a:ext cx="286561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813" name="Line"/>
              <p:cNvSpPr/>
              <p:nvPr/>
            </p:nvSpPr>
            <p:spPr>
              <a:xfrm flipH="1">
                <a:off x="-1" y="3671568"/>
                <a:ext cx="286562" cy="76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pic>
        <p:nvPicPr>
          <p:cNvPr id="81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7249038" y="4377900"/>
            <a:ext cx="3721937" cy="1039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55651" t="0" r="0" b="0"/>
          <a:stretch>
            <a:fillRect/>
          </a:stretch>
        </p:blipFill>
        <p:spPr>
          <a:xfrm>
            <a:off x="10758235" y="2705306"/>
            <a:ext cx="874723" cy="43852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3" name="Group"/>
          <p:cNvGrpSpPr/>
          <p:nvPr/>
        </p:nvGrpSpPr>
        <p:grpSpPr>
          <a:xfrm>
            <a:off x="7944439" y="3134438"/>
            <a:ext cx="358985" cy="3454531"/>
            <a:chOff x="0" y="0"/>
            <a:chExt cx="358983" cy="3454530"/>
          </a:xfrm>
        </p:grpSpPr>
        <p:sp>
          <p:nvSpPr>
            <p:cNvPr id="818" name="Line"/>
            <p:cNvSpPr/>
            <p:nvPr/>
          </p:nvSpPr>
          <p:spPr>
            <a:xfrm>
              <a:off x="0" y="0"/>
              <a:ext cx="33789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19" name="Line"/>
            <p:cNvSpPr/>
            <p:nvPr/>
          </p:nvSpPr>
          <p:spPr>
            <a:xfrm>
              <a:off x="0" y="850067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20" name="Line"/>
            <p:cNvSpPr/>
            <p:nvPr/>
          </p:nvSpPr>
          <p:spPr>
            <a:xfrm>
              <a:off x="21087" y="1727265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21" name="Line"/>
            <p:cNvSpPr/>
            <p:nvPr/>
          </p:nvSpPr>
          <p:spPr>
            <a:xfrm>
              <a:off x="0" y="2604462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22" name="Line"/>
            <p:cNvSpPr/>
            <p:nvPr/>
          </p:nvSpPr>
          <p:spPr>
            <a:xfrm>
              <a:off x="0" y="3454530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829" name="Group"/>
          <p:cNvGrpSpPr/>
          <p:nvPr/>
        </p:nvGrpSpPr>
        <p:grpSpPr>
          <a:xfrm>
            <a:off x="10056341" y="3134438"/>
            <a:ext cx="358985" cy="3454531"/>
            <a:chOff x="0" y="0"/>
            <a:chExt cx="358983" cy="3454530"/>
          </a:xfrm>
        </p:grpSpPr>
        <p:sp>
          <p:nvSpPr>
            <p:cNvPr id="824" name="Line"/>
            <p:cNvSpPr/>
            <p:nvPr/>
          </p:nvSpPr>
          <p:spPr>
            <a:xfrm>
              <a:off x="0" y="0"/>
              <a:ext cx="33789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25" name="Line"/>
            <p:cNvSpPr/>
            <p:nvPr/>
          </p:nvSpPr>
          <p:spPr>
            <a:xfrm>
              <a:off x="0" y="850067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26" name="Line"/>
            <p:cNvSpPr/>
            <p:nvPr/>
          </p:nvSpPr>
          <p:spPr>
            <a:xfrm>
              <a:off x="21087" y="1727265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27" name="Line"/>
            <p:cNvSpPr/>
            <p:nvPr/>
          </p:nvSpPr>
          <p:spPr>
            <a:xfrm>
              <a:off x="0" y="2604462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28" name="Line"/>
            <p:cNvSpPr/>
            <p:nvPr/>
          </p:nvSpPr>
          <p:spPr>
            <a:xfrm>
              <a:off x="0" y="3454530"/>
              <a:ext cx="337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830" name="Input…"/>
          <p:cNvSpPr txBox="1"/>
          <p:nvPr/>
        </p:nvSpPr>
        <p:spPr>
          <a:xfrm>
            <a:off x="1629570" y="1612899"/>
            <a:ext cx="11647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831" name="Hidden…"/>
          <p:cNvSpPr txBox="1"/>
          <p:nvPr/>
        </p:nvSpPr>
        <p:spPr>
          <a:xfrm>
            <a:off x="3539110" y="1612899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832" name="Mean…"/>
          <p:cNvSpPr txBox="1"/>
          <p:nvPr/>
        </p:nvSpPr>
        <p:spPr>
          <a:xfrm>
            <a:off x="5329686" y="1612899"/>
            <a:ext cx="97809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Mean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Std</a:t>
            </a:r>
          </a:p>
        </p:txBody>
      </p:sp>
      <p:sp>
        <p:nvSpPr>
          <p:cNvPr id="833" name="Code…"/>
          <p:cNvSpPr txBox="1"/>
          <p:nvPr/>
        </p:nvSpPr>
        <p:spPr>
          <a:xfrm>
            <a:off x="6585049" y="1612899"/>
            <a:ext cx="153650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Code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(Random)</a:t>
            </a:r>
          </a:p>
        </p:txBody>
      </p:sp>
      <p:sp>
        <p:nvSpPr>
          <p:cNvPr id="834" name="Hidden…"/>
          <p:cNvSpPr txBox="1"/>
          <p:nvPr/>
        </p:nvSpPr>
        <p:spPr>
          <a:xfrm>
            <a:off x="8454010" y="1612899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835" name="Likelihood…"/>
          <p:cNvSpPr txBox="1"/>
          <p:nvPr/>
        </p:nvSpPr>
        <p:spPr>
          <a:xfrm>
            <a:off x="10303943" y="1612899"/>
            <a:ext cx="17229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Likelihood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Mean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27175" b="0"/>
          <a:stretch>
            <a:fillRect/>
          </a:stretch>
        </p:blipFill>
        <p:spPr>
          <a:xfrm>
            <a:off x="660400" y="8013700"/>
            <a:ext cx="8508802" cy="109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736534" y="7852336"/>
            <a:ext cx="20066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605896" y="8476853"/>
            <a:ext cx="2413001" cy="50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Regular vs Variational Autoencoder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Regular vs Variational Autoencoders</a:t>
            </a:r>
          </a:p>
        </p:txBody>
      </p:sp>
      <p:pic>
        <p:nvPicPr>
          <p:cNvPr id="8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Well-defined scale  (-4 &lt; z &lt; 4)"/>
          <p:cNvSpPr txBox="1"/>
          <p:nvPr/>
        </p:nvSpPr>
        <p:spPr>
          <a:xfrm>
            <a:off x="7254492" y="8034349"/>
            <a:ext cx="504327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Well-defined scale  (-4 &lt; z &lt; 4)</a:t>
            </a:r>
          </a:p>
        </p:txBody>
      </p:sp>
      <p:sp>
        <p:nvSpPr>
          <p:cNvPr id="843" name="VAE (2-dim)"/>
          <p:cNvSpPr txBox="1"/>
          <p:nvPr/>
        </p:nvSpPr>
        <p:spPr>
          <a:xfrm>
            <a:off x="8763910" y="1594640"/>
            <a:ext cx="202443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VAE (2-dim)</a:t>
            </a:r>
          </a:p>
        </p:txBody>
      </p:sp>
      <p:sp>
        <p:nvSpPr>
          <p:cNvPr id="844" name="Autoencoder (2-dim)"/>
          <p:cNvSpPr txBox="1"/>
          <p:nvPr/>
        </p:nvSpPr>
        <p:spPr>
          <a:xfrm>
            <a:off x="1636264" y="1593775"/>
            <a:ext cx="335567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Autoencoder (2-dim)</a:t>
            </a:r>
          </a:p>
        </p:txBody>
      </p:sp>
      <p:sp>
        <p:nvSpPr>
          <p:cNvPr id="845" name="Arbitrary scale (no “typical” values)"/>
          <p:cNvSpPr txBox="1"/>
          <p:nvPr/>
        </p:nvSpPr>
        <p:spPr>
          <a:xfrm>
            <a:off x="457669" y="8034349"/>
            <a:ext cx="57128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Arbitrary scale (no “typical” values)</a:t>
            </a:r>
          </a:p>
        </p:txBody>
      </p:sp>
      <p:pic>
        <p:nvPicPr>
          <p:cNvPr id="846" name="mnist-vae-02dim-encodings.png" descr="mnist-vae-02dim-encoding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5313" y="2235887"/>
            <a:ext cx="5621631" cy="56216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847" name="mnist-ae-02dim-02-encodings.png" descr="mnist-ae-02dim-02-encoding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288" y="2235887"/>
            <a:ext cx="5621631" cy="56216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848" name="KL regularization constrains values of latent codes"/>
          <p:cNvSpPr txBox="1"/>
          <p:nvPr/>
        </p:nvSpPr>
        <p:spPr>
          <a:xfrm>
            <a:off x="2488505" y="8847666"/>
            <a:ext cx="80277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28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KL regularization constrains values of latent codes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gular vs Variational Autoencoder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Regular vs Variational Autoencoders</a:t>
            </a:r>
          </a:p>
        </p:txBody>
      </p:sp>
      <p:pic>
        <p:nvPicPr>
          <p:cNvPr id="8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VAE (50-dim TSNE)"/>
          <p:cNvSpPr txBox="1"/>
          <p:nvPr/>
        </p:nvSpPr>
        <p:spPr>
          <a:xfrm>
            <a:off x="7770249" y="1594640"/>
            <a:ext cx="326313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VAE (50-dim TSNE)</a:t>
            </a:r>
          </a:p>
        </p:txBody>
      </p:sp>
      <p:sp>
        <p:nvSpPr>
          <p:cNvPr id="853" name="Autoencoder (50-dim TSNE)"/>
          <p:cNvSpPr txBox="1"/>
          <p:nvPr/>
        </p:nvSpPr>
        <p:spPr>
          <a:xfrm>
            <a:off x="1016916" y="1594640"/>
            <a:ext cx="459437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Autoencoder (50-dim TSNE)</a:t>
            </a:r>
          </a:p>
        </p:txBody>
      </p:sp>
      <p:pic>
        <p:nvPicPr>
          <p:cNvPr id="854" name="mnist-vae-50dim-50-encodings.png" descr="mnist-vae-50dim-50-encoding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1000" y="2235887"/>
            <a:ext cx="5621631" cy="56216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855" name="mnist-ae-50dim-50-encodings.png" descr="mnist-ae-50dim-50-encoding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288" y="2235887"/>
            <a:ext cx="5621631" cy="56216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856" name="Representations are still entangled"/>
          <p:cNvSpPr txBox="1"/>
          <p:nvPr/>
        </p:nvSpPr>
        <p:spPr>
          <a:xfrm>
            <a:off x="3707407" y="8534400"/>
            <a:ext cx="558998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28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Representations are still entangled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Unsupervised vs Semi-Supervised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Unsupervised vs Semi-Supervised</a:t>
            </a:r>
          </a:p>
        </p:txBody>
      </p:sp>
      <p:pic>
        <p:nvPicPr>
          <p:cNvPr id="859" name="mnist-vae-ss-02dim-02-encodings.png" descr="mnist-vae-ss-02dim-02-encodin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5202" y="2110911"/>
            <a:ext cx="5529520" cy="5529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8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360" y="2110911"/>
            <a:ext cx="5529520" cy="5529519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Unsupervised, Entangled"/>
          <p:cNvSpPr txBox="1"/>
          <p:nvPr/>
        </p:nvSpPr>
        <p:spPr>
          <a:xfrm>
            <a:off x="1460797" y="1534303"/>
            <a:ext cx="377264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Unsupervised, Entangled</a:t>
            </a:r>
          </a:p>
        </p:txBody>
      </p:sp>
      <p:sp>
        <p:nvSpPr>
          <p:cNvPr id="862" name="Semi-supervised, Disentangled"/>
          <p:cNvSpPr txBox="1"/>
          <p:nvPr/>
        </p:nvSpPr>
        <p:spPr>
          <a:xfrm>
            <a:off x="7302797" y="1534303"/>
            <a:ext cx="463689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Semi-supervised, Disentangled</a:t>
            </a:r>
          </a:p>
        </p:txBody>
      </p:sp>
      <p:pic>
        <p:nvPicPr>
          <p:cNvPr id="86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32092" y="10158517"/>
            <a:ext cx="41783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0713" y="10158517"/>
            <a:ext cx="41783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Style variable z is conditionally…"/>
          <p:cNvSpPr txBox="1"/>
          <p:nvPr/>
        </p:nvSpPr>
        <p:spPr>
          <a:xfrm>
            <a:off x="7053969" y="7760859"/>
            <a:ext cx="5134546" cy="105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Style variable </a:t>
            </a:r>
            <a:r>
              <a:rPr b="1" i="1"/>
              <a:t>z</a:t>
            </a:r>
            <a:r>
              <a:rPr i="1"/>
              <a:t> </a:t>
            </a:r>
            <a:r>
              <a:t>is conditionally </a:t>
            </a:r>
          </a:p>
          <a:p>
            <a:pPr>
              <a:lnSpc>
                <a:spcPct val="120000"/>
              </a:lnSpc>
              <a:defRPr sz="28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independent from digit </a:t>
            </a:r>
            <a:r>
              <a:rPr b="1" i="1"/>
              <a:t>y </a:t>
            </a:r>
            <a:r>
              <a:t>(*)</a:t>
            </a:r>
          </a:p>
        </p:txBody>
      </p:sp>
      <p:sp>
        <p:nvSpPr>
          <p:cNvPr id="866" name="Latent code z represents  both style and digit"/>
          <p:cNvSpPr txBox="1"/>
          <p:nvPr/>
        </p:nvSpPr>
        <p:spPr>
          <a:xfrm>
            <a:off x="1283555" y="7760859"/>
            <a:ext cx="4127129" cy="105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Latent code </a:t>
            </a:r>
            <a:r>
              <a:rPr b="1" i="1"/>
              <a:t>z</a:t>
            </a:r>
            <a:r>
              <a:rPr i="1"/>
              <a:t> </a:t>
            </a:r>
            <a:r>
              <a:t>represents </a:t>
            </a:r>
            <a:br/>
            <a:r>
              <a:t>both style and digit</a:t>
            </a:r>
          </a:p>
        </p:txBody>
      </p:sp>
      <p:pic>
        <p:nvPicPr>
          <p:cNvPr id="867" name="Group" descr="Group"/>
          <p:cNvPicPr>
            <a:picLocks noChangeAspect="1"/>
          </p:cNvPicPr>
          <p:nvPr/>
        </p:nvPicPr>
        <p:blipFill>
          <a:blip r:embed="rId6">
            <a:extLst/>
          </a:blip>
          <a:srcRect l="0" t="64783" r="28" b="0"/>
          <a:stretch>
            <a:fillRect/>
          </a:stretch>
        </p:blipFill>
        <p:spPr>
          <a:xfrm>
            <a:off x="4478088" y="2373828"/>
            <a:ext cx="1379935" cy="48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080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5121" y="0"/>
                </a:lnTo>
                <a:cubicBezTo>
                  <a:pt x="15129" y="142"/>
                  <a:pt x="15151" y="276"/>
                  <a:pt x="15152" y="424"/>
                </a:cubicBezTo>
                <a:cubicBezTo>
                  <a:pt x="15325" y="441"/>
                  <a:pt x="15489" y="577"/>
                  <a:pt x="15587" y="1024"/>
                </a:cubicBezTo>
                <a:cubicBezTo>
                  <a:pt x="15741" y="1734"/>
                  <a:pt x="15657" y="2687"/>
                  <a:pt x="15406" y="3126"/>
                </a:cubicBezTo>
                <a:cubicBezTo>
                  <a:pt x="15156" y="3565"/>
                  <a:pt x="14822" y="3359"/>
                  <a:pt x="14667" y="2649"/>
                </a:cubicBezTo>
                <a:cubicBezTo>
                  <a:pt x="14618" y="2425"/>
                  <a:pt x="14628" y="2172"/>
                  <a:pt x="14624" y="1925"/>
                </a:cubicBezTo>
                <a:cubicBezTo>
                  <a:pt x="14450" y="1914"/>
                  <a:pt x="14280" y="1736"/>
                  <a:pt x="14183" y="1289"/>
                </a:cubicBezTo>
                <a:cubicBezTo>
                  <a:pt x="14095" y="888"/>
                  <a:pt x="14099" y="419"/>
                  <a:pt x="14152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6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5"/>
          <a:stretch>
            <a:fillRect/>
          </a:stretch>
        </p:blipFill>
        <p:spPr>
          <a:xfrm>
            <a:off x="10585022" y="2368518"/>
            <a:ext cx="1380300" cy="137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164"/>
                </a:lnTo>
                <a:cubicBezTo>
                  <a:pt x="0" y="17515"/>
                  <a:pt x="82" y="18449"/>
                  <a:pt x="944" y="19659"/>
                </a:cubicBezTo>
                <a:cubicBezTo>
                  <a:pt x="1464" y="20390"/>
                  <a:pt x="1752" y="21127"/>
                  <a:pt x="1584" y="21295"/>
                </a:cubicBezTo>
                <a:cubicBezTo>
                  <a:pt x="1415" y="21463"/>
                  <a:pt x="5852" y="21600"/>
                  <a:pt x="11440" y="21600"/>
                </a:cubicBez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69" name="(*but not without supervision)"/>
          <p:cNvSpPr txBox="1"/>
          <p:nvPr/>
        </p:nvSpPr>
        <p:spPr>
          <a:xfrm>
            <a:off x="7271270" y="8932848"/>
            <a:ext cx="469994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(*</a:t>
            </a:r>
            <a:r>
              <a:rPr i="1"/>
              <a:t>but not without supervision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9" grpId="3"/>
      <p:bldP build="whole" bldLvl="1" animBg="1" rev="0" advAuto="0" spid="866" grpId="1"/>
      <p:bldP build="whole" bldLvl="1" animBg="1" rev="0" advAuto="0" spid="86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Unsupervised vs Semi-Supervised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Unsupervised vs Semi-Supervised</a:t>
            </a:r>
          </a:p>
        </p:txBody>
      </p:sp>
      <p:pic>
        <p:nvPicPr>
          <p:cNvPr id="872" name="mnist-vae-ss-02dim-02-encodings.png" descr="mnist-vae-ss-02dim-02-encodin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5202" y="2110911"/>
            <a:ext cx="5529520" cy="5529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360" y="2110911"/>
            <a:ext cx="5529520" cy="5529519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Unsupervised, Entangled"/>
          <p:cNvSpPr txBox="1"/>
          <p:nvPr/>
        </p:nvSpPr>
        <p:spPr>
          <a:xfrm>
            <a:off x="1460797" y="1534303"/>
            <a:ext cx="377264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Unsupervised, Entangled</a:t>
            </a:r>
          </a:p>
        </p:txBody>
      </p:sp>
      <p:sp>
        <p:nvSpPr>
          <p:cNvPr id="875" name="Semi-supervised, Disentangled"/>
          <p:cNvSpPr txBox="1"/>
          <p:nvPr/>
        </p:nvSpPr>
        <p:spPr>
          <a:xfrm>
            <a:off x="7302797" y="1534303"/>
            <a:ext cx="463689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Semi-supervised, Disentangled</a:t>
            </a:r>
          </a:p>
        </p:txBody>
      </p:sp>
      <p:pic>
        <p:nvPicPr>
          <p:cNvPr id="8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32092" y="10158517"/>
            <a:ext cx="41783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0713" y="10158517"/>
            <a:ext cx="41783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Group" descr="Group"/>
          <p:cNvPicPr>
            <a:picLocks noChangeAspect="1"/>
          </p:cNvPicPr>
          <p:nvPr/>
        </p:nvPicPr>
        <p:blipFill>
          <a:blip r:embed="rId6">
            <a:extLst/>
          </a:blip>
          <a:srcRect l="0" t="64783" r="28" b="0"/>
          <a:stretch>
            <a:fillRect/>
          </a:stretch>
        </p:blipFill>
        <p:spPr>
          <a:xfrm>
            <a:off x="4478088" y="2373828"/>
            <a:ext cx="1379935" cy="48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080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5121" y="0"/>
                </a:lnTo>
                <a:cubicBezTo>
                  <a:pt x="15129" y="142"/>
                  <a:pt x="15151" y="276"/>
                  <a:pt x="15152" y="424"/>
                </a:cubicBezTo>
                <a:cubicBezTo>
                  <a:pt x="15325" y="441"/>
                  <a:pt x="15489" y="577"/>
                  <a:pt x="15587" y="1024"/>
                </a:cubicBezTo>
                <a:cubicBezTo>
                  <a:pt x="15741" y="1734"/>
                  <a:pt x="15657" y="2687"/>
                  <a:pt x="15406" y="3126"/>
                </a:cubicBezTo>
                <a:cubicBezTo>
                  <a:pt x="15156" y="3565"/>
                  <a:pt x="14822" y="3359"/>
                  <a:pt x="14667" y="2649"/>
                </a:cubicBezTo>
                <a:cubicBezTo>
                  <a:pt x="14618" y="2425"/>
                  <a:pt x="14628" y="2172"/>
                  <a:pt x="14624" y="1925"/>
                </a:cubicBezTo>
                <a:cubicBezTo>
                  <a:pt x="14450" y="1914"/>
                  <a:pt x="14280" y="1736"/>
                  <a:pt x="14183" y="1289"/>
                </a:cubicBezTo>
                <a:cubicBezTo>
                  <a:pt x="14095" y="888"/>
                  <a:pt x="14099" y="419"/>
                  <a:pt x="14152" y="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7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5"/>
          <a:stretch>
            <a:fillRect/>
          </a:stretch>
        </p:blipFill>
        <p:spPr>
          <a:xfrm>
            <a:off x="10585022" y="2368518"/>
            <a:ext cx="1380300" cy="137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164"/>
                </a:lnTo>
                <a:cubicBezTo>
                  <a:pt x="0" y="17515"/>
                  <a:pt x="82" y="18449"/>
                  <a:pt x="944" y="19659"/>
                </a:cubicBezTo>
                <a:cubicBezTo>
                  <a:pt x="1464" y="20390"/>
                  <a:pt x="1752" y="21127"/>
                  <a:pt x="1584" y="21295"/>
                </a:cubicBezTo>
                <a:cubicBezTo>
                  <a:pt x="1415" y="21463"/>
                  <a:pt x="5852" y="21600"/>
                  <a:pt x="11440" y="21600"/>
                </a:cubicBez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883" name="Group"/>
          <p:cNvGrpSpPr/>
          <p:nvPr/>
        </p:nvGrpSpPr>
        <p:grpSpPr>
          <a:xfrm>
            <a:off x="1599666" y="7747137"/>
            <a:ext cx="10014241" cy="1799518"/>
            <a:chOff x="0" y="0"/>
            <a:chExt cx="10014239" cy="1799517"/>
          </a:xfrm>
        </p:grpSpPr>
        <p:sp>
          <p:nvSpPr>
            <p:cNvPr id="880" name="Rounded Rectangle"/>
            <p:cNvSpPr/>
            <p:nvPr/>
          </p:nvSpPr>
          <p:spPr>
            <a:xfrm>
              <a:off x="0" y="0"/>
              <a:ext cx="10014240" cy="1799518"/>
            </a:xfrm>
            <a:prstGeom prst="roundRect">
              <a:avLst>
                <a:gd name="adj" fmla="val 1058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1" name="In both models, prior on z assumes uncorrelated dimensions"/>
            <p:cNvSpPr txBox="1"/>
            <p:nvPr/>
          </p:nvSpPr>
          <p:spPr>
            <a:xfrm>
              <a:off x="97540" y="86535"/>
              <a:ext cx="981916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20000"/>
                </a:lnSpc>
                <a:defRPr sz="28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 both models, prior on </a:t>
              </a:r>
              <a:r>
                <a:rPr b="1" i="1"/>
                <a:t>z</a:t>
              </a:r>
              <a:r>
                <a:rPr b="1"/>
                <a:t> </a:t>
              </a:r>
              <a:r>
                <a:t>assumes uncorrelated dimensions  </a:t>
              </a:r>
            </a:p>
          </p:txBody>
        </p:sp>
        <p:pic>
          <p:nvPicPr>
            <p:cNvPr id="88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658133" y="813178"/>
              <a:ext cx="24892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roup"/>
          <p:cNvGrpSpPr/>
          <p:nvPr/>
        </p:nvGrpSpPr>
        <p:grpSpPr>
          <a:xfrm>
            <a:off x="168222" y="2136262"/>
            <a:ext cx="4032229" cy="5809617"/>
            <a:chOff x="0" y="0"/>
            <a:chExt cx="4032227" cy="5809615"/>
          </a:xfrm>
        </p:grpSpPr>
        <p:pic>
          <p:nvPicPr>
            <p:cNvPr id="8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5310" t="6596" r="0" b="0"/>
            <a:stretch>
              <a:fillRect/>
            </a:stretch>
          </p:blipFill>
          <p:spPr>
            <a:xfrm>
              <a:off x="422859" y="1298293"/>
              <a:ext cx="3186701" cy="33671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50800" dir="3000000">
                <a:srgbClr val="000000">
                  <a:alpha val="50000"/>
                </a:srgbClr>
              </a:outerShdw>
            </a:effectLst>
          </p:spPr>
        </p:pic>
        <p:sp>
          <p:nvSpPr>
            <p:cNvPr id="886" name="Separate interpretable y  from “nuisance” variables z"/>
            <p:cNvSpPr txBox="1"/>
            <p:nvPr/>
          </p:nvSpPr>
          <p:spPr>
            <a:xfrm>
              <a:off x="0" y="4971406"/>
              <a:ext cx="4032228" cy="83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Separate interpretable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</a:t>
              </a:r>
              <a:br/>
              <a:r>
                <a:t>from “nuisance” variables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z</a:t>
              </a:r>
            </a:p>
          </p:txBody>
        </p:sp>
        <p:sp>
          <p:nvSpPr>
            <p:cNvPr id="887" name="Disentangled Representation"/>
            <p:cNvSpPr txBox="1"/>
            <p:nvPr/>
          </p:nvSpPr>
          <p:spPr>
            <a:xfrm>
              <a:off x="925352" y="-1"/>
              <a:ext cx="218152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Disentangled</a:t>
              </a:r>
              <a:br/>
              <a:r>
                <a:t>Representation</a:t>
              </a:r>
            </a:p>
          </p:txBody>
        </p:sp>
      </p:grpSp>
      <p:grpSp>
        <p:nvGrpSpPr>
          <p:cNvPr id="895" name="Group"/>
          <p:cNvGrpSpPr/>
          <p:nvPr/>
        </p:nvGrpSpPr>
        <p:grpSpPr>
          <a:xfrm>
            <a:off x="4613286" y="2320412"/>
            <a:ext cx="4032229" cy="5625467"/>
            <a:chOff x="0" y="0"/>
            <a:chExt cx="4032227" cy="5625465"/>
          </a:xfrm>
        </p:grpSpPr>
        <p:sp>
          <p:nvSpPr>
            <p:cNvPr id="889" name="Predict y from pixels x, then predict z from y and x"/>
            <p:cNvSpPr txBox="1"/>
            <p:nvPr/>
          </p:nvSpPr>
          <p:spPr>
            <a:xfrm>
              <a:off x="0" y="4787256"/>
              <a:ext cx="4032228" cy="83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Predict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from pixels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x</a:t>
              </a:r>
              <a:r>
                <a:t>,</a:t>
              </a:r>
              <a:br/>
              <a:r>
                <a:t>then predict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z </a:t>
              </a:r>
              <a:r>
                <a:t>from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and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x</a:t>
              </a:r>
            </a:p>
          </p:txBody>
        </p:sp>
        <p:sp>
          <p:nvSpPr>
            <p:cNvPr id="890" name="Probabilistic Encoder"/>
            <p:cNvSpPr txBox="1"/>
            <p:nvPr/>
          </p:nvSpPr>
          <p:spPr>
            <a:xfrm>
              <a:off x="466436" y="-1"/>
              <a:ext cx="318675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Probabilistic Encoder</a:t>
              </a:r>
            </a:p>
          </p:txBody>
        </p:sp>
        <p:pic>
          <p:nvPicPr>
            <p:cNvPr id="89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36663" y="613860"/>
              <a:ext cx="1358901" cy="3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4" name="Group"/>
            <p:cNvGrpSpPr/>
            <p:nvPr/>
          </p:nvGrpSpPr>
          <p:grpSpPr>
            <a:xfrm>
              <a:off x="474068" y="1255232"/>
              <a:ext cx="3084091" cy="3084911"/>
              <a:chOff x="0" y="0"/>
              <a:chExt cx="3084090" cy="3084909"/>
            </a:xfrm>
          </p:grpSpPr>
          <p:sp>
            <p:nvSpPr>
              <p:cNvPr id="892" name="Square"/>
              <p:cNvSpPr/>
              <p:nvPr/>
            </p:nvSpPr>
            <p:spPr>
              <a:xfrm>
                <a:off x="0" y="0"/>
                <a:ext cx="3084091" cy="308491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89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13386" b="0"/>
              <a:stretch>
                <a:fillRect/>
              </a:stretch>
            </p:blipFill>
            <p:spPr>
              <a:xfrm>
                <a:off x="273564" y="93444"/>
                <a:ext cx="2537138" cy="29244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02" name="Group"/>
          <p:cNvGrpSpPr/>
          <p:nvPr/>
        </p:nvGrpSpPr>
        <p:grpSpPr>
          <a:xfrm>
            <a:off x="9273866" y="2320412"/>
            <a:ext cx="3078668" cy="5625467"/>
            <a:chOff x="0" y="0"/>
            <a:chExt cx="3078667" cy="5625465"/>
          </a:xfrm>
        </p:grpSpPr>
        <p:sp>
          <p:nvSpPr>
            <p:cNvPr id="896" name="Predict pixels x  from y and z"/>
            <p:cNvSpPr txBox="1"/>
            <p:nvPr/>
          </p:nvSpPr>
          <p:spPr>
            <a:xfrm>
              <a:off x="102643" y="4787256"/>
              <a:ext cx="2873382" cy="83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Predict pixels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x </a:t>
              </a:r>
              <a:br>
                <a:rPr b="1"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t>from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and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z</a:t>
              </a:r>
            </a:p>
          </p:txBody>
        </p:sp>
        <p:sp>
          <p:nvSpPr>
            <p:cNvPr id="897" name="Probabilistic Decoder"/>
            <p:cNvSpPr txBox="1"/>
            <p:nvPr/>
          </p:nvSpPr>
          <p:spPr>
            <a:xfrm>
              <a:off x="42197" y="-1"/>
              <a:ext cx="299427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Probabilistic Decoder</a:t>
              </a:r>
            </a:p>
          </p:txBody>
        </p:sp>
        <p:pic>
          <p:nvPicPr>
            <p:cNvPr id="89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1783" y="639260"/>
              <a:ext cx="1435101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01" name="Group"/>
            <p:cNvGrpSpPr/>
            <p:nvPr/>
          </p:nvGrpSpPr>
          <p:grpSpPr>
            <a:xfrm>
              <a:off x="0" y="1272990"/>
              <a:ext cx="3078668" cy="3079486"/>
              <a:chOff x="0" y="0"/>
              <a:chExt cx="3078667" cy="3079484"/>
            </a:xfrm>
          </p:grpSpPr>
          <p:sp>
            <p:nvSpPr>
              <p:cNvPr id="899" name="Square"/>
              <p:cNvSpPr/>
              <p:nvPr/>
            </p:nvSpPr>
            <p:spPr>
              <a:xfrm>
                <a:off x="0" y="0"/>
                <a:ext cx="3078668" cy="30794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90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76380" y="79193"/>
                <a:ext cx="2925907" cy="29210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903" name="MNIST with (some) Supervision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MNIST with (some) Supervision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Conditional Distribution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Conditional Distributions</a:t>
            </a:r>
          </a:p>
        </p:txBody>
      </p:sp>
      <p:sp>
        <p:nvSpPr>
          <p:cNvPr id="906" name="Unsupervised"/>
          <p:cNvSpPr txBox="1"/>
          <p:nvPr/>
        </p:nvSpPr>
        <p:spPr>
          <a:xfrm>
            <a:off x="5437385" y="1557405"/>
            <a:ext cx="21300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Unsupervised</a:t>
            </a:r>
          </a:p>
        </p:txBody>
      </p:sp>
      <p:pic>
        <p:nvPicPr>
          <p:cNvPr id="907" name="mnist-vae-02dim-02-encodings-separate.png" descr="mnist-vae-02dim-02-encodings-separ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672" y="2097917"/>
            <a:ext cx="13004801" cy="5527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4328" y="8236081"/>
            <a:ext cx="5384801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Learned Embeddings (2-dim)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Learned Embeddings (2-dim)</a:t>
            </a:r>
          </a:p>
        </p:txBody>
      </p:sp>
      <p:sp>
        <p:nvSpPr>
          <p:cNvPr id="911" name="Semi-Supervised"/>
          <p:cNvSpPr txBox="1"/>
          <p:nvPr/>
        </p:nvSpPr>
        <p:spPr>
          <a:xfrm>
            <a:off x="5208637" y="1468205"/>
            <a:ext cx="25875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Semi-Supervised</a:t>
            </a:r>
          </a:p>
        </p:txBody>
      </p:sp>
      <p:pic>
        <p:nvPicPr>
          <p:cNvPr id="912" name="mnist-vae-ss-iwae-02dim-02-encodings-separate.png" descr="mnist-vae-ss-iwae-02dim-02-encodings-separ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672" y="1970917"/>
            <a:ext cx="13004801" cy="5527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Reconstructions (2-dim)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Reconstructions (2-dim)</a:t>
            </a:r>
          </a:p>
        </p:txBody>
      </p:sp>
      <p:pic>
        <p:nvPicPr>
          <p:cNvPr id="915" name="mnist-vae-ss-iwae-02dim-02-reconstructions-manifold.png" descr="mnist-vae-ss-iwae-02dim-02-reconstructions-manifol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672" y="2647770"/>
            <a:ext cx="13004801" cy="5201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utoencoder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Autoencoders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2251870" y="1537857"/>
            <a:ext cx="4733602" cy="6674150"/>
            <a:chOff x="12479" y="0"/>
            <a:chExt cx="4733600" cy="6674149"/>
          </a:xfrm>
        </p:grpSpPr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726" t="0" r="50925" b="0"/>
            <a:stretch>
              <a:fillRect/>
            </a:stretch>
          </p:blipFill>
          <p:spPr>
            <a:xfrm>
              <a:off x="161780" y="1003329"/>
              <a:ext cx="946675" cy="474595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345321" y="2813646"/>
              <a:ext cx="4028220" cy="1125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1624"/>
            <a:stretch>
              <a:fillRect/>
            </a:stretch>
          </p:blipFill>
          <p:spPr>
            <a:xfrm rot="16200000">
              <a:off x="2284473" y="3092827"/>
              <a:ext cx="4027983" cy="567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Group"/>
            <p:cNvGrpSpPr/>
            <p:nvPr/>
          </p:nvGrpSpPr>
          <p:grpSpPr>
            <a:xfrm>
              <a:off x="1207502" y="1505078"/>
              <a:ext cx="499860" cy="3738810"/>
              <a:chOff x="0" y="0"/>
              <a:chExt cx="499858" cy="3738808"/>
            </a:xfrm>
          </p:grpSpPr>
          <p:sp>
            <p:nvSpPr>
              <p:cNvPr id="179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80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grpSp>
          <p:nvGrpSpPr>
            <p:cNvPr id="190" name="Group"/>
            <p:cNvGrpSpPr/>
            <p:nvPr/>
          </p:nvGrpSpPr>
          <p:grpSpPr>
            <a:xfrm>
              <a:off x="3204143" y="1505078"/>
              <a:ext cx="499860" cy="3738810"/>
              <a:chOff x="0" y="0"/>
              <a:chExt cx="499858" cy="3738808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89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sp>
          <p:nvSpPr>
            <p:cNvPr id="191" name="Input…"/>
            <p:cNvSpPr txBox="1"/>
            <p:nvPr/>
          </p:nvSpPr>
          <p:spPr>
            <a:xfrm>
              <a:off x="12479" y="-1"/>
              <a:ext cx="116473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Input</a:t>
              </a:r>
            </a:p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Images</a:t>
              </a:r>
            </a:p>
          </p:txBody>
        </p:sp>
        <p:sp>
          <p:nvSpPr>
            <p:cNvPr id="192" name="Hidden…"/>
            <p:cNvSpPr txBox="1"/>
            <p:nvPr/>
          </p:nvSpPr>
          <p:spPr>
            <a:xfrm>
              <a:off x="1731518" y="-1"/>
              <a:ext cx="1231852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Hidden</a:t>
              </a:r>
            </a:p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Units</a:t>
              </a:r>
            </a:p>
          </p:txBody>
        </p:sp>
        <p:sp>
          <p:nvSpPr>
            <p:cNvPr id="193" name="Code"/>
            <p:cNvSpPr txBox="1"/>
            <p:nvPr/>
          </p:nvSpPr>
          <p:spPr>
            <a:xfrm>
              <a:off x="3814293" y="184149"/>
              <a:ext cx="87630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Code</a:t>
              </a:r>
            </a:p>
          </p:txBody>
        </p:sp>
        <p:sp>
          <p:nvSpPr>
            <p:cNvPr id="194" name="28 x 28"/>
            <p:cNvSpPr txBox="1"/>
            <p:nvPr/>
          </p:nvSpPr>
          <p:spPr>
            <a:xfrm>
              <a:off x="101500" y="5854999"/>
              <a:ext cx="111412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28 x 28</a:t>
              </a:r>
            </a:p>
          </p:txBody>
        </p:sp>
        <p:sp>
          <p:nvSpPr>
            <p:cNvPr id="195" name="256"/>
            <p:cNvSpPr txBox="1"/>
            <p:nvPr/>
          </p:nvSpPr>
          <p:spPr>
            <a:xfrm>
              <a:off x="2082800" y="5835949"/>
              <a:ext cx="707529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256</a:t>
              </a:r>
            </a:p>
          </p:txBody>
        </p:sp>
        <p:sp>
          <p:nvSpPr>
            <p:cNvPr id="196" name="2-50"/>
            <p:cNvSpPr txBox="1"/>
            <p:nvPr/>
          </p:nvSpPr>
          <p:spPr>
            <a:xfrm>
              <a:off x="3937049" y="5835949"/>
              <a:ext cx="809031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2-50</a:t>
              </a:r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7029103" y="1537857"/>
            <a:ext cx="4248748" cy="6674150"/>
            <a:chOff x="0" y="0"/>
            <a:chExt cx="4248746" cy="6674149"/>
          </a:xfrm>
        </p:grpSpPr>
        <p:pic>
          <p:nvPicPr>
            <p:cNvPr id="19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-775535" y="2813646"/>
              <a:ext cx="4028220" cy="1125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4" name="Group"/>
            <p:cNvGrpSpPr/>
            <p:nvPr/>
          </p:nvGrpSpPr>
          <p:grpSpPr>
            <a:xfrm>
              <a:off x="0" y="1505078"/>
              <a:ext cx="499859" cy="3738810"/>
              <a:chOff x="0" y="0"/>
              <a:chExt cx="499858" cy="3738808"/>
            </a:xfrm>
          </p:grpSpPr>
          <p:sp>
            <p:nvSpPr>
              <p:cNvPr id="199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0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1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2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3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pic>
          <p:nvPicPr>
            <p:cNvPr id="20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5651" t="0" r="0" b="0"/>
            <a:stretch>
              <a:fillRect/>
            </a:stretch>
          </p:blipFill>
          <p:spPr>
            <a:xfrm>
              <a:off x="2627820" y="1042479"/>
              <a:ext cx="946704" cy="474610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grpSp>
          <p:nvGrpSpPr>
            <p:cNvPr id="211" name="Group"/>
            <p:cNvGrpSpPr/>
            <p:nvPr/>
          </p:nvGrpSpPr>
          <p:grpSpPr>
            <a:xfrm>
              <a:off x="1979669" y="1472206"/>
              <a:ext cx="499859" cy="3738809"/>
              <a:chOff x="0" y="0"/>
              <a:chExt cx="499858" cy="3738808"/>
            </a:xfrm>
          </p:grpSpPr>
          <p:sp>
            <p:nvSpPr>
              <p:cNvPr id="206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7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8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9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0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sp>
          <p:nvSpPr>
            <p:cNvPr id="212" name="Hidden…"/>
            <p:cNvSpPr txBox="1"/>
            <p:nvPr/>
          </p:nvSpPr>
          <p:spPr>
            <a:xfrm>
              <a:off x="561306" y="-1"/>
              <a:ext cx="1231852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Hidden</a:t>
              </a:r>
            </a:p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Units</a:t>
              </a:r>
            </a:p>
          </p:txBody>
        </p:sp>
        <p:sp>
          <p:nvSpPr>
            <p:cNvPr id="213" name="Reconstructed…"/>
            <p:cNvSpPr txBox="1"/>
            <p:nvPr/>
          </p:nvSpPr>
          <p:spPr>
            <a:xfrm>
              <a:off x="1915717" y="-1"/>
              <a:ext cx="233303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Reconstructed</a:t>
              </a:r>
            </a:p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Images</a:t>
              </a:r>
            </a:p>
          </p:txBody>
        </p:sp>
        <p:sp>
          <p:nvSpPr>
            <p:cNvPr id="214" name="256"/>
            <p:cNvSpPr txBox="1"/>
            <p:nvPr/>
          </p:nvSpPr>
          <p:spPr>
            <a:xfrm>
              <a:off x="1001803" y="5835949"/>
              <a:ext cx="70753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256</a:t>
              </a:r>
            </a:p>
          </p:txBody>
        </p:sp>
        <p:sp>
          <p:nvSpPr>
            <p:cNvPr id="215" name="28 x 28"/>
            <p:cNvSpPr txBox="1"/>
            <p:nvPr/>
          </p:nvSpPr>
          <p:spPr>
            <a:xfrm>
              <a:off x="2563489" y="5816899"/>
              <a:ext cx="111412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28 x 28</a:t>
              </a:r>
            </a:p>
          </p:txBody>
        </p:sp>
      </p:grpSp>
      <p:sp>
        <p:nvSpPr>
          <p:cNvPr id="217" name="Notion of Utility: Ability to reconstruction of pixels from code…"/>
          <p:cNvSpPr txBox="1"/>
          <p:nvPr/>
        </p:nvSpPr>
        <p:spPr>
          <a:xfrm>
            <a:off x="1754967" y="8153723"/>
            <a:ext cx="9666525" cy="1051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Notion of Utility: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Ability to reconstruction of pixels from code</a:t>
            </a:r>
            <a:endParaRPr>
              <a:latin typeface="+mn-lt"/>
              <a:ea typeface="+mn-ea"/>
              <a:cs typeface="+mn-cs"/>
              <a:sym typeface="Helvetica Light"/>
            </a:endParaRPr>
          </a:p>
          <a:p>
            <a:pPr>
              <a:lnSpc>
                <a:spcPct val="120000"/>
              </a:lnSpc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+mn-lt"/>
                <a:ea typeface="+mn-ea"/>
                <a:cs typeface="+mn-cs"/>
                <a:sym typeface="Helvetica Light"/>
              </a:rPr>
              <a:t>(features are a </a:t>
            </a:r>
            <a:r>
              <a:rPr i="1"/>
              <a:t>compressed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 representation of original data)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  <p:bldP build="whole" bldLvl="1" animBg="1" rev="0" advAuto="0" spid="216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Learning Statistically…"/>
          <p:cNvSpPr/>
          <p:nvPr>
            <p:ph type="title"/>
          </p:nvPr>
        </p:nvSpPr>
        <p:spPr>
          <a:xfrm>
            <a:off x="597758" y="3225800"/>
            <a:ext cx="11809284" cy="3302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6000"/>
            </a:pPr>
            <a:r>
              <a:t>Learning Statistically</a:t>
            </a:r>
          </a:p>
          <a:p>
            <a:pPr>
              <a:lnSpc>
                <a:spcPct val="120000"/>
              </a:lnSpc>
              <a:defRPr sz="6000"/>
            </a:pPr>
            <a:r>
              <a:t>Independent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vae-illstration-parts.png" descr="vae-illstration-parts.png"/>
          <p:cNvPicPr>
            <a:picLocks noChangeAspect="1"/>
          </p:cNvPicPr>
          <p:nvPr/>
        </p:nvPicPr>
        <p:blipFill>
          <a:blip r:embed="rId2">
            <a:extLst/>
          </a:blip>
          <a:srcRect l="70125" t="0" r="17019" b="57435"/>
          <a:stretch>
            <a:fillRect/>
          </a:stretch>
        </p:blipFill>
        <p:spPr>
          <a:xfrm>
            <a:off x="584251" y="3634864"/>
            <a:ext cx="2181072" cy="2136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vae-illstration-parts.png" descr="vae-illstration-parts.png"/>
          <p:cNvPicPr>
            <a:picLocks noChangeAspect="1"/>
          </p:cNvPicPr>
          <p:nvPr/>
        </p:nvPicPr>
        <p:blipFill>
          <a:blip r:embed="rId2">
            <a:extLst/>
          </a:blip>
          <a:srcRect l="89029" t="0" r="0" b="57435"/>
          <a:stretch>
            <a:fillRect/>
          </a:stretch>
        </p:blipFill>
        <p:spPr>
          <a:xfrm>
            <a:off x="3791754" y="3634864"/>
            <a:ext cx="1861441" cy="2136184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Deep Latent-Variable Models"/>
          <p:cNvSpPr/>
          <p:nvPr>
            <p:ph type="title"/>
          </p:nvPr>
        </p:nvSpPr>
        <p:spPr>
          <a:xfrm>
            <a:off x="313064" y="-1"/>
            <a:ext cx="12473882" cy="148679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Deep Latent-Variable Models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Generative Model"/>
          <p:cNvSpPr txBox="1"/>
          <p:nvPr/>
        </p:nvSpPr>
        <p:spPr>
          <a:xfrm>
            <a:off x="1339343" y="1791264"/>
            <a:ext cx="37230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Generative Model</a:t>
            </a:r>
          </a:p>
        </p:txBody>
      </p:sp>
      <p:sp>
        <p:nvSpPr>
          <p:cNvPr id="924" name="Data Distribution…"/>
          <p:cNvSpPr txBox="1"/>
          <p:nvPr/>
        </p:nvSpPr>
        <p:spPr>
          <a:xfrm>
            <a:off x="3418289" y="6220645"/>
            <a:ext cx="245209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Distribution</a:t>
            </a:r>
          </a:p>
          <a:p>
            <a:pPr>
              <a:defRPr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</a:t>
            </a:r>
            <a:r>
              <a:rPr i="1"/>
              <a:t>learned</a:t>
            </a:r>
            <a:r>
              <a:t>)</a:t>
            </a:r>
          </a:p>
        </p:txBody>
      </p:sp>
      <p:sp>
        <p:nvSpPr>
          <p:cNvPr id="925" name="Inference Model"/>
          <p:cNvSpPr txBox="1"/>
          <p:nvPr/>
        </p:nvSpPr>
        <p:spPr>
          <a:xfrm>
            <a:off x="7944950" y="1791264"/>
            <a:ext cx="33928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Inference Model</a:t>
            </a:r>
          </a:p>
        </p:txBody>
      </p:sp>
      <p:sp>
        <p:nvSpPr>
          <p:cNvPr id="926" name="Inference Marginal…"/>
          <p:cNvSpPr txBox="1"/>
          <p:nvPr/>
        </p:nvSpPr>
        <p:spPr>
          <a:xfrm>
            <a:off x="6676288" y="6220645"/>
            <a:ext cx="272340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Inference Marginal</a:t>
            </a:r>
          </a:p>
          <a:p>
            <a:pPr>
              <a:defRPr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</a:t>
            </a:r>
            <a:r>
              <a:rPr i="1"/>
              <a:t>learned</a:t>
            </a:r>
            <a:r>
              <a:t>)</a:t>
            </a:r>
          </a:p>
        </p:txBody>
      </p:sp>
      <p:sp>
        <p:nvSpPr>
          <p:cNvPr id="927" name="Empirical Distribution…"/>
          <p:cNvSpPr txBox="1"/>
          <p:nvPr/>
        </p:nvSpPr>
        <p:spPr>
          <a:xfrm>
            <a:off x="9634204" y="6220645"/>
            <a:ext cx="306154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Empirical Distribution</a:t>
            </a:r>
          </a:p>
          <a:p>
            <a:pPr>
              <a:defRPr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</a:t>
            </a:r>
            <a:r>
              <a:rPr i="1"/>
              <a:t>known</a:t>
            </a:r>
            <a:r>
              <a:t>)</a:t>
            </a:r>
          </a:p>
        </p:txBody>
      </p:sp>
      <p:sp>
        <p:nvSpPr>
          <p:cNvPr id="928" name="Prior…"/>
          <p:cNvSpPr txBox="1"/>
          <p:nvPr/>
        </p:nvSpPr>
        <p:spPr>
          <a:xfrm>
            <a:off x="994255" y="6220645"/>
            <a:ext cx="119836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Prior</a:t>
            </a:r>
          </a:p>
          <a:p>
            <a:pPr>
              <a:defRPr sz="24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</a:t>
            </a:r>
            <a:r>
              <a:rPr i="1"/>
              <a:t>known</a:t>
            </a:r>
            <a:r>
              <a:t>)</a:t>
            </a:r>
          </a:p>
        </p:txBody>
      </p:sp>
      <p:pic>
        <p:nvPicPr>
          <p:cNvPr id="9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638" y="2928964"/>
            <a:ext cx="6096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71285" y="2928964"/>
            <a:ext cx="8001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30281" y="2928964"/>
            <a:ext cx="6223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15974" y="2894343"/>
            <a:ext cx="7620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vae-illstration-parts.png" descr="vae-illstration-parts.png"/>
          <p:cNvPicPr>
            <a:picLocks noChangeAspect="1"/>
          </p:cNvPicPr>
          <p:nvPr/>
        </p:nvPicPr>
        <p:blipFill>
          <a:blip r:embed="rId2">
            <a:extLst/>
          </a:blip>
          <a:srcRect l="70168" t="54492" r="17210" b="2942"/>
          <a:stretch>
            <a:fillRect/>
          </a:stretch>
        </p:blipFill>
        <p:spPr>
          <a:xfrm>
            <a:off x="7140918" y="3634864"/>
            <a:ext cx="2141375" cy="21361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6" name="Group"/>
          <p:cNvGrpSpPr/>
          <p:nvPr/>
        </p:nvGrpSpPr>
        <p:grpSpPr>
          <a:xfrm>
            <a:off x="3768656" y="3634864"/>
            <a:ext cx="8433932" cy="2136184"/>
            <a:chOff x="0" y="0"/>
            <a:chExt cx="8433931" cy="2136183"/>
          </a:xfrm>
        </p:grpSpPr>
        <p:pic>
          <p:nvPicPr>
            <p:cNvPr id="934" name="vae-illstration-parts.png" descr="vae-illstration-part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8946" t="54492" r="0" b="2942"/>
            <a:stretch>
              <a:fillRect/>
            </a:stretch>
          </p:blipFill>
          <p:spPr>
            <a:xfrm>
              <a:off x="6558362" y="0"/>
              <a:ext cx="1875570" cy="2136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5" name="vae-illstration-parts.png" descr="vae-illstration-part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8592" t="434" r="70300" b="57000"/>
            <a:stretch>
              <a:fillRect/>
            </a:stretch>
          </p:blipFill>
          <p:spPr>
            <a:xfrm>
              <a:off x="0" y="0"/>
              <a:ext cx="1884539" cy="2136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37" name="vae-illstration-parts.png" descr="vae-illstration-parts.png"/>
          <p:cNvPicPr>
            <a:picLocks noChangeAspect="1"/>
          </p:cNvPicPr>
          <p:nvPr/>
        </p:nvPicPr>
        <p:blipFill>
          <a:blip r:embed="rId2">
            <a:extLst/>
          </a:blip>
          <a:srcRect l="18791" t="54782" r="70214" b="2652"/>
          <a:stretch>
            <a:fillRect/>
          </a:stretch>
        </p:blipFill>
        <p:spPr>
          <a:xfrm>
            <a:off x="10337113" y="3634864"/>
            <a:ext cx="1865475" cy="21361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1" name="Group"/>
          <p:cNvGrpSpPr/>
          <p:nvPr/>
        </p:nvGrpSpPr>
        <p:grpSpPr>
          <a:xfrm>
            <a:off x="596952" y="2928964"/>
            <a:ext cx="5068943" cy="2959254"/>
            <a:chOff x="12700" y="0"/>
            <a:chExt cx="5068942" cy="2959252"/>
          </a:xfrm>
        </p:grpSpPr>
        <p:pic>
          <p:nvPicPr>
            <p:cNvPr id="938" name="vae-illstration-parts.png" descr="vae-illstration-part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34" r="87290" b="57000"/>
            <a:stretch>
              <a:fillRect/>
            </a:stretch>
          </p:blipFill>
          <p:spPr>
            <a:xfrm>
              <a:off x="29605" y="705900"/>
              <a:ext cx="2156495" cy="2136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01235" y="0"/>
              <a:ext cx="11938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0" name="vae-illstration-parts.png" descr="vae-illstration-parts.png"/>
            <p:cNvPicPr>
              <a:picLocks noChangeAspect="1"/>
            </p:cNvPicPr>
            <p:nvPr/>
          </p:nvPicPr>
          <p:blipFill>
            <a:blip r:embed="rId2">
              <a:alphaModFix amt="66000"/>
              <a:extLst/>
            </a:blip>
            <a:srcRect l="35062" t="289" r="35062" b="54557"/>
            <a:stretch>
              <a:fillRect/>
            </a:stretch>
          </p:blipFill>
          <p:spPr>
            <a:xfrm>
              <a:off x="12700" y="693199"/>
              <a:ext cx="5068943" cy="2266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45" name="Group"/>
          <p:cNvGrpSpPr/>
          <p:nvPr/>
        </p:nvGrpSpPr>
        <p:grpSpPr>
          <a:xfrm>
            <a:off x="7140918" y="2903564"/>
            <a:ext cx="5068943" cy="2987921"/>
            <a:chOff x="52789" y="0"/>
            <a:chExt cx="5068942" cy="2987920"/>
          </a:xfrm>
        </p:grpSpPr>
        <p:pic>
          <p:nvPicPr>
            <p:cNvPr id="942" name="vae-illstration-parts.png" descr="vae-illstration-part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4782" r="87485" b="2652"/>
            <a:stretch>
              <a:fillRect/>
            </a:stretch>
          </p:blipFill>
          <p:spPr>
            <a:xfrm>
              <a:off x="60574" y="731299"/>
              <a:ext cx="2123338" cy="2136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3" name="vae-illstration-parts.png" descr="vae-illstration-parts.png"/>
            <p:cNvPicPr>
              <a:picLocks noChangeAspect="1"/>
            </p:cNvPicPr>
            <p:nvPr/>
          </p:nvPicPr>
          <p:blipFill>
            <a:blip r:embed="rId2">
              <a:alphaModFix amt="66000"/>
              <a:extLst/>
            </a:blip>
            <a:srcRect l="35062" t="54782" r="35062" b="0"/>
            <a:stretch>
              <a:fillRect/>
            </a:stretch>
          </p:blipFill>
          <p:spPr>
            <a:xfrm>
              <a:off x="52789" y="718600"/>
              <a:ext cx="5068943" cy="2269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96874" y="0"/>
              <a:ext cx="1168401" cy="393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49" name="Group"/>
          <p:cNvGrpSpPr/>
          <p:nvPr/>
        </p:nvGrpSpPr>
        <p:grpSpPr>
          <a:xfrm>
            <a:off x="2682839" y="7518400"/>
            <a:ext cx="7172361" cy="2098861"/>
            <a:chOff x="0" y="0"/>
            <a:chExt cx="7172360" cy="2098860"/>
          </a:xfrm>
        </p:grpSpPr>
        <p:pic>
          <p:nvPicPr>
            <p:cNvPr id="946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66760" y="0"/>
              <a:ext cx="6705601" cy="106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7" name="Data Sampled from Unknown Distribution"/>
            <p:cNvSpPr txBox="1"/>
            <p:nvPr/>
          </p:nvSpPr>
          <p:spPr>
            <a:xfrm>
              <a:off x="-1" y="1223830"/>
              <a:ext cx="2994275" cy="875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10000"/>
                </a:lnSpc>
                <a:defRPr sz="2400">
                  <a:solidFill>
                    <a:srgbClr val="4433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Data Sampled from</a:t>
              </a:r>
              <a:br/>
              <a:r>
                <a:t>Unknown Distribution</a:t>
              </a:r>
            </a:p>
          </p:txBody>
        </p:sp>
        <p:sp>
          <p:nvSpPr>
            <p:cNvPr id="948" name="Approximation of…"/>
            <p:cNvSpPr txBox="1"/>
            <p:nvPr/>
          </p:nvSpPr>
          <p:spPr>
            <a:xfrm>
              <a:off x="4318049" y="1223830"/>
              <a:ext cx="2486175" cy="875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10000"/>
                </a:lnSpc>
                <a:defRPr sz="2400">
                  <a:solidFill>
                    <a:srgbClr val="4433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Approximation of</a:t>
              </a:r>
            </a:p>
            <a:p>
              <a:pPr>
                <a:lnSpc>
                  <a:spcPct val="110000"/>
                </a:lnSpc>
                <a:defRPr sz="2400">
                  <a:solidFill>
                    <a:srgbClr val="4433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Data Distribution</a:t>
              </a:r>
            </a:p>
          </p:txBody>
        </p:sp>
      </p:grpSp>
      <p:grpSp>
        <p:nvGrpSpPr>
          <p:cNvPr id="955" name="Group"/>
          <p:cNvGrpSpPr/>
          <p:nvPr/>
        </p:nvGrpSpPr>
        <p:grpSpPr>
          <a:xfrm>
            <a:off x="1627020" y="7534127"/>
            <a:ext cx="10172699" cy="1676928"/>
            <a:chOff x="0" y="0"/>
            <a:chExt cx="10172697" cy="1676926"/>
          </a:xfrm>
        </p:grpSpPr>
        <p:sp>
          <p:nvSpPr>
            <p:cNvPr id="950" name="Rounded Rectangle"/>
            <p:cNvSpPr/>
            <p:nvPr/>
          </p:nvSpPr>
          <p:spPr>
            <a:xfrm>
              <a:off x="0" y="0"/>
              <a:ext cx="10172698" cy="1676927"/>
            </a:xfrm>
            <a:prstGeom prst="roundRect">
              <a:avLst>
                <a:gd name="adj" fmla="val 1136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1" name="Constraints: Models are Equivalent when"/>
            <p:cNvSpPr txBox="1"/>
            <p:nvPr/>
          </p:nvSpPr>
          <p:spPr>
            <a:xfrm>
              <a:off x="1871753" y="163248"/>
              <a:ext cx="6577783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Constraints: Models are Equivalent when</a:t>
              </a:r>
            </a:p>
          </p:txBody>
        </p:sp>
        <p:pic>
          <p:nvPicPr>
            <p:cNvPr id="952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98959" y="962362"/>
              <a:ext cx="20320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3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256129" y="924072"/>
              <a:ext cx="19685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4" name="Image" descr="Image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943448" y="924262"/>
              <a:ext cx="37719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9" grpId="5"/>
      <p:bldP build="whole" bldLvl="1" animBg="1" rev="0" advAuto="0" spid="945" grpId="4"/>
      <p:bldP build="whole" bldLvl="1" animBg="1" rev="0" advAuto="0" spid="949" grpId="1"/>
      <p:bldP build="whole" bldLvl="1" animBg="1" rev="0" advAuto="0" spid="941" grpId="3"/>
      <p:bldP build="whole" bldLvl="1" animBg="1" rev="0" advAuto="0" spid="955" grpId="6"/>
      <p:bldP build="whole" bldLvl="1" animBg="1" rev="0" advAuto="0" spid="936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Implicit Tradeoffs in the Variational Objective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 defTabSz="473201">
              <a:defRPr sz="4860"/>
            </a:lvl1pPr>
          </a:lstStyle>
          <a:p>
            <a:pPr/>
            <a:r>
              <a:t>Implicit Tradeoffs in the Variational Objective</a:t>
            </a:r>
          </a:p>
        </p:txBody>
      </p:sp>
      <p:pic>
        <p:nvPicPr>
          <p:cNvPr id="9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Classical View: Maximize Evidence Lower Bound"/>
          <p:cNvSpPr txBox="1"/>
          <p:nvPr/>
        </p:nvSpPr>
        <p:spPr>
          <a:xfrm>
            <a:off x="1401051" y="1727407"/>
            <a:ext cx="1011663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443322"/>
                </a:solidFill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Classical View: </a:t>
            </a:r>
            <a:r>
              <a:t>Maximize Evidence Lower Bound</a:t>
            </a:r>
          </a:p>
        </p:txBody>
      </p:sp>
      <p:sp>
        <p:nvSpPr>
          <p:cNvPr id="960" name="Alternate View: KL Divergence Between Two Models"/>
          <p:cNvSpPr txBox="1"/>
          <p:nvPr/>
        </p:nvSpPr>
        <p:spPr>
          <a:xfrm>
            <a:off x="1094217" y="4877008"/>
            <a:ext cx="10816365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Alternate View: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KL Divergence Between Two Models</a:t>
            </a:r>
          </a:p>
        </p:txBody>
      </p:sp>
      <p:pic>
        <p:nvPicPr>
          <p:cNvPr id="9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46404" r="0" b="21136"/>
          <a:stretch>
            <a:fillRect/>
          </a:stretch>
        </p:blipFill>
        <p:spPr>
          <a:xfrm>
            <a:off x="1327150" y="7377720"/>
            <a:ext cx="10604500" cy="985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23574" b="36812"/>
          <a:stretch>
            <a:fillRect/>
          </a:stretch>
        </p:blipFill>
        <p:spPr>
          <a:xfrm>
            <a:off x="1639719" y="2794211"/>
            <a:ext cx="9696352" cy="97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6760" t="0" r="0" b="0"/>
          <a:stretch>
            <a:fillRect/>
          </a:stretch>
        </p:blipFill>
        <p:spPr>
          <a:xfrm>
            <a:off x="13461336" y="2806911"/>
            <a:ext cx="2948484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0525" t="62131" r="52320" b="0"/>
          <a:stretch>
            <a:fillRect/>
          </a:stretch>
        </p:blipFill>
        <p:spPr>
          <a:xfrm>
            <a:off x="4243864" y="3748993"/>
            <a:ext cx="3445075" cy="581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9614" t="62131" r="25767" b="0"/>
          <a:stretch>
            <a:fillRect/>
          </a:stretch>
        </p:blipFill>
        <p:spPr>
          <a:xfrm>
            <a:off x="7934454" y="3748993"/>
            <a:ext cx="3123407" cy="581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51346" b="65657"/>
          <a:stretch>
            <a:fillRect/>
          </a:stretch>
        </p:blipFill>
        <p:spPr>
          <a:xfrm>
            <a:off x="1327150" y="5969211"/>
            <a:ext cx="5159425" cy="1042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8666" t="0" r="0" b="65657"/>
          <a:stretch>
            <a:fillRect/>
          </a:stretch>
        </p:blipFill>
        <p:spPr>
          <a:xfrm>
            <a:off x="6487963" y="5969211"/>
            <a:ext cx="5443687" cy="1042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4822" t="77930" r="51438" b="0"/>
          <a:stretch>
            <a:fillRect/>
          </a:stretch>
        </p:blipFill>
        <p:spPr>
          <a:xfrm>
            <a:off x="2898973" y="8334636"/>
            <a:ext cx="3577829" cy="669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1969" t="77930" r="24365" b="0"/>
          <a:stretch>
            <a:fillRect/>
          </a:stretch>
        </p:blipFill>
        <p:spPr>
          <a:xfrm>
            <a:off x="6838205" y="8334636"/>
            <a:ext cx="2509591" cy="66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1" grpId="4"/>
      <p:bldP build="whole" bldLvl="1" animBg="1" rev="0" advAuto="0" spid="967" grpId="3"/>
      <p:bldP build="whole" bldLvl="1" animBg="1" rev="0" advAuto="0" spid="966" grpId="2"/>
      <p:bldP build="whole" bldLvl="1" animBg="1" rev="0" advAuto="0" spid="960" grpId="1"/>
      <p:bldP build="whole" bldLvl="1" animBg="1" rev="0" advAuto="0" spid="968" grpId="5"/>
      <p:bldP build="whole" bldLvl="1" animBg="1" rev="0" advAuto="0" spid="969" grpId="6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Implicit Tradeoffs in the Variational Objective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 defTabSz="473201">
              <a:defRPr sz="4860"/>
            </a:lvl1pPr>
          </a:lstStyle>
          <a:p>
            <a:pPr/>
            <a:r>
              <a:t>Implicit Tradeoffs in the Variational Objective</a:t>
            </a:r>
          </a:p>
        </p:txBody>
      </p:sp>
      <p:sp>
        <p:nvSpPr>
          <p:cNvPr id="973" name="[Hoffman, Johnson, NIPS AABI Workshop 2016], [Chen, Li, Grosse, Duvenaud, Arxiv 2018]…"/>
          <p:cNvSpPr txBox="1"/>
          <p:nvPr/>
        </p:nvSpPr>
        <p:spPr>
          <a:xfrm>
            <a:off x="1811244" y="8924557"/>
            <a:ext cx="9382312" cy="716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[Hoffman, Johnson, NIPS AABI Workshop 2016], [Chen, Li, Grosse, Duvenaud, Arxiv 2018]</a:t>
            </a:r>
          </a:p>
          <a:p>
            <a:pPr>
              <a:lnSpc>
                <a:spcPct val="12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[Esmaeli, Wu, Jain, Bozkurt, Siddharth, Paige, Brooks, Dy, van de Meent, Arxiv 2018]</a:t>
            </a:r>
          </a:p>
        </p:txBody>
      </p:sp>
      <p:pic>
        <p:nvPicPr>
          <p:cNvPr id="9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5880" y="6413690"/>
            <a:ext cx="20320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62327" r="0" b="0"/>
          <a:stretch>
            <a:fillRect/>
          </a:stretch>
        </p:blipFill>
        <p:spPr>
          <a:xfrm>
            <a:off x="273645" y="4572299"/>
            <a:ext cx="12457510" cy="1631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33050" y="6375400"/>
            <a:ext cx="19685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90570" y="6426390"/>
            <a:ext cx="37719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31318" r="0" b="45250"/>
          <a:stretch>
            <a:fillRect/>
          </a:stretch>
        </p:blipFill>
        <p:spPr>
          <a:xfrm>
            <a:off x="273645" y="3229790"/>
            <a:ext cx="12457510" cy="1014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77913"/>
          <a:stretch>
            <a:fillRect/>
          </a:stretch>
        </p:blipFill>
        <p:spPr>
          <a:xfrm>
            <a:off x="273645" y="1873867"/>
            <a:ext cx="12457510" cy="956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4" grpId="3"/>
      <p:bldP build="whole" bldLvl="1" animBg="1" rev="0" advAuto="0" spid="975" grpId="2"/>
      <p:bldP build="whole" bldLvl="1" animBg="1" rev="0" advAuto="0" spid="978" grpId="1"/>
      <p:bldP build="whole" bldLvl="1" animBg="1" rev="0" advAuto="0" spid="976" grpId="4"/>
      <p:bldP build="whole" bldLvl="1" animBg="1" rev="0" advAuto="0" spid="977" grpId="5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Relaxing Constraints in the Objective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 defTabSz="566674">
              <a:defRPr sz="5820"/>
            </a:lvl1pPr>
          </a:lstStyle>
          <a:p>
            <a:pPr/>
            <a:r>
              <a:t>Relaxing Constraints in the Objective</a:t>
            </a:r>
          </a:p>
        </p:txBody>
      </p:sp>
      <p:sp>
        <p:nvSpPr>
          <p:cNvPr id="983" name="[Esmaeli, Wu, Jain, Bozkurt, Siddharth, Paige, Brooks, Dy, van de Meent, Arxiv 2018]"/>
          <p:cNvSpPr txBox="1"/>
          <p:nvPr/>
        </p:nvSpPr>
        <p:spPr>
          <a:xfrm>
            <a:off x="2141977" y="9346197"/>
            <a:ext cx="87208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[Esmaeli, Wu, Jain, Bozkurt, Siddharth, Paige, Brooks, Dy, van de Meent, Arxiv 2018]</a:t>
            </a:r>
          </a:p>
        </p:txBody>
      </p:sp>
      <p:grpSp>
        <p:nvGrpSpPr>
          <p:cNvPr id="986" name="Group"/>
          <p:cNvGrpSpPr/>
          <p:nvPr/>
        </p:nvGrpSpPr>
        <p:grpSpPr>
          <a:xfrm>
            <a:off x="273645" y="1524299"/>
            <a:ext cx="12457510" cy="1631034"/>
            <a:chOff x="0" y="0"/>
            <a:chExt cx="12457509" cy="1631032"/>
          </a:xfrm>
        </p:grpSpPr>
        <p:pic>
          <p:nvPicPr>
            <p:cNvPr id="98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2327" r="0" b="0"/>
            <a:stretch>
              <a:fillRect/>
            </a:stretch>
          </p:blipFill>
          <p:spPr>
            <a:xfrm>
              <a:off x="0" y="0"/>
              <a:ext cx="12457510" cy="1631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90048" b="77913"/>
            <a:stretch>
              <a:fillRect/>
            </a:stretch>
          </p:blipFill>
          <p:spPr>
            <a:xfrm>
              <a:off x="0" y="95567"/>
              <a:ext cx="1239759" cy="9562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89" name="Group"/>
          <p:cNvGrpSpPr/>
          <p:nvPr/>
        </p:nvGrpSpPr>
        <p:grpSpPr>
          <a:xfrm>
            <a:off x="3184129" y="8141703"/>
            <a:ext cx="6890542" cy="794742"/>
            <a:chOff x="0" y="0"/>
            <a:chExt cx="6890541" cy="794740"/>
          </a:xfrm>
        </p:grpSpPr>
        <p:sp>
          <p:nvSpPr>
            <p:cNvPr id="987" name="Rounded Rectangle"/>
            <p:cNvSpPr/>
            <p:nvPr/>
          </p:nvSpPr>
          <p:spPr>
            <a:xfrm>
              <a:off x="0" y="0"/>
              <a:ext cx="6890542" cy="794741"/>
            </a:xfrm>
            <a:prstGeom prst="roundRect">
              <a:avLst>
                <a:gd name="adj" fmla="val 2397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8" name="Idea: Relax ①, ②, and ③ in favor of ④"/>
            <p:cNvSpPr txBox="1"/>
            <p:nvPr/>
          </p:nvSpPr>
          <p:spPr>
            <a:xfrm>
              <a:off x="255524" y="92570"/>
              <a:ext cx="6379494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Idea: Relax ①, ②, and ③ in favor of ④ </a:t>
              </a:r>
            </a:p>
          </p:txBody>
        </p:sp>
      </p:grpSp>
      <p:grpSp>
        <p:nvGrpSpPr>
          <p:cNvPr id="992" name="Group"/>
          <p:cNvGrpSpPr/>
          <p:nvPr/>
        </p:nvGrpSpPr>
        <p:grpSpPr>
          <a:xfrm>
            <a:off x="461327" y="3453445"/>
            <a:ext cx="2897255" cy="4243385"/>
            <a:chOff x="0" y="0"/>
            <a:chExt cx="2897253" cy="4243383"/>
          </a:xfrm>
        </p:grpSpPr>
        <p:pic>
          <p:nvPicPr>
            <p:cNvPr id="990" name="vae-objective-contributions-v5.png" descr="vae-objective-contributions-v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2615" t="8412" r="59050" b="0"/>
            <a:stretch>
              <a:fillRect/>
            </a:stretch>
          </p:blipFill>
          <p:spPr>
            <a:xfrm>
              <a:off x="0" y="0"/>
              <a:ext cx="2897254" cy="3860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1" name="② + ③ + ④"/>
            <p:cNvSpPr txBox="1"/>
            <p:nvPr/>
          </p:nvSpPr>
          <p:spPr>
            <a:xfrm>
              <a:off x="451193" y="3633783"/>
              <a:ext cx="204592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② + ③ + ④</a:t>
              </a:r>
            </a:p>
          </p:txBody>
        </p:sp>
      </p:grpSp>
      <p:grpSp>
        <p:nvGrpSpPr>
          <p:cNvPr id="995" name="Group"/>
          <p:cNvGrpSpPr/>
          <p:nvPr/>
        </p:nvGrpSpPr>
        <p:grpSpPr>
          <a:xfrm>
            <a:off x="3526161" y="3453445"/>
            <a:ext cx="2815300" cy="4243385"/>
            <a:chOff x="0" y="0"/>
            <a:chExt cx="2815298" cy="4243384"/>
          </a:xfrm>
        </p:grpSpPr>
        <p:sp>
          <p:nvSpPr>
            <p:cNvPr id="993" name="① + ③ + ④"/>
            <p:cNvSpPr txBox="1"/>
            <p:nvPr/>
          </p:nvSpPr>
          <p:spPr>
            <a:xfrm>
              <a:off x="464838" y="3633784"/>
              <a:ext cx="204592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① + ③ + ④</a:t>
              </a:r>
            </a:p>
          </p:txBody>
        </p:sp>
        <p:pic>
          <p:nvPicPr>
            <p:cNvPr id="994" name="vae-objective-contributions-v5.png" descr="vae-objective-contributions-v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2010" t="8412" r="40174" b="0"/>
            <a:stretch>
              <a:fillRect/>
            </a:stretch>
          </p:blipFill>
          <p:spPr>
            <a:xfrm>
              <a:off x="0" y="0"/>
              <a:ext cx="2815299" cy="3860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98" name="Group"/>
          <p:cNvGrpSpPr/>
          <p:nvPr/>
        </p:nvGrpSpPr>
        <p:grpSpPr>
          <a:xfrm>
            <a:off x="6581140" y="3453445"/>
            <a:ext cx="2994489" cy="4243385"/>
            <a:chOff x="0" y="0"/>
            <a:chExt cx="2994487" cy="4243384"/>
          </a:xfrm>
        </p:grpSpPr>
        <p:sp>
          <p:nvSpPr>
            <p:cNvPr id="996" name="① + ② + ④"/>
            <p:cNvSpPr txBox="1"/>
            <p:nvPr/>
          </p:nvSpPr>
          <p:spPr>
            <a:xfrm>
              <a:off x="584859" y="3633784"/>
              <a:ext cx="204592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① + ② + ④</a:t>
              </a:r>
            </a:p>
          </p:txBody>
        </p:sp>
        <p:pic>
          <p:nvPicPr>
            <p:cNvPr id="997" name="vae-objective-contributions-v5.png" descr="vae-objective-contributions-v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1342" t="8412" r="19707" b="0"/>
            <a:stretch>
              <a:fillRect/>
            </a:stretch>
          </p:blipFill>
          <p:spPr>
            <a:xfrm>
              <a:off x="0" y="0"/>
              <a:ext cx="2994488" cy="3860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01" name="Group"/>
          <p:cNvGrpSpPr/>
          <p:nvPr/>
        </p:nvGrpSpPr>
        <p:grpSpPr>
          <a:xfrm>
            <a:off x="9741224" y="3453445"/>
            <a:ext cx="2948616" cy="4243385"/>
            <a:chOff x="0" y="0"/>
            <a:chExt cx="2948615" cy="4243383"/>
          </a:xfrm>
        </p:grpSpPr>
        <p:sp>
          <p:nvSpPr>
            <p:cNvPr id="999" name="① + ② + ③"/>
            <p:cNvSpPr txBox="1"/>
            <p:nvPr/>
          </p:nvSpPr>
          <p:spPr>
            <a:xfrm>
              <a:off x="599776" y="3633784"/>
              <a:ext cx="204592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① + ② + ③</a:t>
              </a:r>
            </a:p>
          </p:txBody>
        </p:sp>
        <p:pic>
          <p:nvPicPr>
            <p:cNvPr id="1000" name="vae-objective-contributions-v5.png" descr="vae-objective-contributions-v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81340" t="8412" r="0" b="0"/>
            <a:stretch>
              <a:fillRect/>
            </a:stretch>
          </p:blipFill>
          <p:spPr>
            <a:xfrm>
              <a:off x="0" y="0"/>
              <a:ext cx="2948616" cy="3860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5" grpId="2"/>
      <p:bldP build="whole" bldLvl="1" animBg="1" rev="0" advAuto="0" spid="1001" grpId="4"/>
      <p:bldP build="whole" bldLvl="1" animBg="1" rev="0" advAuto="0" spid="992" grpId="1"/>
      <p:bldP build="whole" bldLvl="1" animBg="1" rev="0" advAuto="0" spid="989" grpId="5"/>
      <p:bldP build="whole" bldLvl="1" animBg="1" rev="0" advAuto="0" spid="998" grpId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Hierarchical Decomposition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Hierarchical Decomposition</a:t>
            </a:r>
          </a:p>
        </p:txBody>
      </p:sp>
      <p:sp>
        <p:nvSpPr>
          <p:cNvPr id="1005" name="[Esmaeli, Wu, Jain, Bozkurt, Siddharth, Paige, Brooks, Dy, van de Meent, Arxiv 2018]"/>
          <p:cNvSpPr txBox="1"/>
          <p:nvPr/>
        </p:nvSpPr>
        <p:spPr>
          <a:xfrm>
            <a:off x="2141977" y="9288963"/>
            <a:ext cx="87208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[Esmaeli, Wu, Jain, Bozkurt, Siddharth, Paige, Brooks, Dy, van de Meent, Arxiv 2018]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76502"/>
          <a:stretch>
            <a:fillRect/>
          </a:stretch>
        </p:blipFill>
        <p:spPr>
          <a:xfrm>
            <a:off x="453112" y="1730453"/>
            <a:ext cx="12098576" cy="979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29019" r="0" b="35832"/>
          <a:stretch>
            <a:fillRect/>
          </a:stretch>
        </p:blipFill>
        <p:spPr>
          <a:xfrm>
            <a:off x="453112" y="2940366"/>
            <a:ext cx="12098576" cy="1465385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Marginals should…"/>
          <p:cNvSpPr txBox="1"/>
          <p:nvPr/>
        </p:nvSpPr>
        <p:spPr>
          <a:xfrm>
            <a:off x="9304670" y="4424044"/>
            <a:ext cx="2503141" cy="87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Marginals should</a:t>
            </a:r>
          </a:p>
          <a:p>
            <a:pPr>
              <a:lnSpc>
                <a:spcPct val="11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be identical</a:t>
            </a:r>
          </a:p>
        </p:txBody>
      </p:sp>
      <p:sp>
        <p:nvSpPr>
          <p:cNvPr id="1009" name="Correlations between variables…"/>
          <p:cNvSpPr txBox="1"/>
          <p:nvPr/>
        </p:nvSpPr>
        <p:spPr>
          <a:xfrm>
            <a:off x="4268192" y="4424044"/>
            <a:ext cx="4468416" cy="87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Correlations between variables </a:t>
            </a:r>
          </a:p>
          <a:p>
            <a:pPr>
              <a:lnSpc>
                <a:spcPct val="11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should be identical</a:t>
            </a:r>
          </a:p>
        </p:txBody>
      </p:sp>
      <p:grpSp>
        <p:nvGrpSpPr>
          <p:cNvPr id="1012" name="Group"/>
          <p:cNvGrpSpPr/>
          <p:nvPr/>
        </p:nvGrpSpPr>
        <p:grpSpPr>
          <a:xfrm>
            <a:off x="453112" y="6860102"/>
            <a:ext cx="12098576" cy="2010848"/>
            <a:chOff x="0" y="0"/>
            <a:chExt cx="12098575" cy="2010847"/>
          </a:xfrm>
        </p:grpSpPr>
        <p:pic>
          <p:nvPicPr>
            <p:cNvPr id="101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5159" r="0" b="0"/>
            <a:stretch>
              <a:fillRect/>
            </a:stretch>
          </p:blipFill>
          <p:spPr>
            <a:xfrm>
              <a:off x="0" y="0"/>
              <a:ext cx="12098576" cy="1452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1" name="(Can continue decomposition for any number of levels)"/>
            <p:cNvSpPr txBox="1"/>
            <p:nvPr/>
          </p:nvSpPr>
          <p:spPr>
            <a:xfrm>
              <a:off x="4386625" y="1540947"/>
              <a:ext cx="750108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10000"/>
                </a:lnSpc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(Can continue decomposition for any number of levels)</a:t>
              </a:r>
            </a:p>
          </p:txBody>
        </p:sp>
      </p:grpSp>
      <p:grpSp>
        <p:nvGrpSpPr>
          <p:cNvPr id="1017" name="Group"/>
          <p:cNvGrpSpPr/>
          <p:nvPr/>
        </p:nvGrpSpPr>
        <p:grpSpPr>
          <a:xfrm>
            <a:off x="3400187" y="5602280"/>
            <a:ext cx="9224161" cy="794741"/>
            <a:chOff x="0" y="0"/>
            <a:chExt cx="9224160" cy="794740"/>
          </a:xfrm>
        </p:grpSpPr>
        <p:sp>
          <p:nvSpPr>
            <p:cNvPr id="1013" name="Rounded Rectangle"/>
            <p:cNvSpPr/>
            <p:nvPr/>
          </p:nvSpPr>
          <p:spPr>
            <a:xfrm>
              <a:off x="0" y="0"/>
              <a:ext cx="9224161" cy="794741"/>
            </a:xfrm>
            <a:prstGeom prst="roundRect">
              <a:avLst>
                <a:gd name="adj" fmla="val 2397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4" name="Disentanglement:"/>
            <p:cNvSpPr txBox="1"/>
            <p:nvPr/>
          </p:nvSpPr>
          <p:spPr>
            <a:xfrm>
              <a:off x="122142" y="130670"/>
              <a:ext cx="2881661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Disentanglement:</a:t>
              </a:r>
            </a:p>
          </p:txBody>
        </p:sp>
        <p:pic>
          <p:nvPicPr>
            <p:cNvPr id="101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42080" y="162420"/>
              <a:ext cx="2540001" cy="469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20357" y="156070"/>
              <a:ext cx="2895601" cy="482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8" grpId="2"/>
      <p:bldP build="whole" bldLvl="1" animBg="1" rev="0" advAuto="0" spid="1007" grpId="1"/>
      <p:bldP build="whole" bldLvl="1" animBg="1" rev="0" advAuto="0" spid="1009" grpId="3"/>
      <p:bldP build="whole" bldLvl="1" animBg="1" rev="0" advAuto="0" spid="1017" grpId="4"/>
      <p:bldP build="whole" bldLvl="1" animBg="1" rev="0" advAuto="0" spid="1012" grpId="5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Hierarchical Decomposition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Hierarchical Decomposition</a:t>
            </a:r>
          </a:p>
        </p:txBody>
      </p:sp>
      <p:sp>
        <p:nvSpPr>
          <p:cNvPr id="1021" name="[Esmaeli, Wu, Jain, Bozkurt, Siddharth, Paige, Brooks, Dy, van de Meent, Arxiv 2018]"/>
          <p:cNvSpPr txBox="1"/>
          <p:nvPr/>
        </p:nvSpPr>
        <p:spPr>
          <a:xfrm>
            <a:off x="2141977" y="9288963"/>
            <a:ext cx="87208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[Esmaeli, Wu, Jain, Bozkurt, Siddharth, Paige, Brooks, Dy, van de Meent, Arxiv 2018]</a:t>
            </a:r>
          </a:p>
        </p:txBody>
      </p:sp>
      <p:pic>
        <p:nvPicPr>
          <p:cNvPr id="10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76502"/>
          <a:stretch>
            <a:fillRect/>
          </a:stretch>
        </p:blipFill>
        <p:spPr>
          <a:xfrm>
            <a:off x="453112" y="1730453"/>
            <a:ext cx="12098576" cy="979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29019" r="0" b="35832"/>
          <a:stretch>
            <a:fillRect/>
          </a:stretch>
        </p:blipFill>
        <p:spPr>
          <a:xfrm>
            <a:off x="453112" y="2940366"/>
            <a:ext cx="12098576" cy="1465385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Marginals should…"/>
          <p:cNvSpPr txBox="1"/>
          <p:nvPr/>
        </p:nvSpPr>
        <p:spPr>
          <a:xfrm>
            <a:off x="9304670" y="4424044"/>
            <a:ext cx="2503141" cy="87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Marginals should</a:t>
            </a:r>
          </a:p>
          <a:p>
            <a:pPr>
              <a:lnSpc>
                <a:spcPct val="11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be identical</a:t>
            </a:r>
          </a:p>
        </p:txBody>
      </p:sp>
      <p:sp>
        <p:nvSpPr>
          <p:cNvPr id="1025" name="Correlations between variables…"/>
          <p:cNvSpPr txBox="1"/>
          <p:nvPr/>
        </p:nvSpPr>
        <p:spPr>
          <a:xfrm>
            <a:off x="4268192" y="4424044"/>
            <a:ext cx="4468416" cy="87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Correlations between variables </a:t>
            </a:r>
          </a:p>
          <a:p>
            <a:pPr>
              <a:lnSpc>
                <a:spcPct val="11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should be identical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453112" y="6860102"/>
            <a:ext cx="12098576" cy="2010848"/>
            <a:chOff x="0" y="0"/>
            <a:chExt cx="12098575" cy="2010847"/>
          </a:xfrm>
        </p:grpSpPr>
        <p:pic>
          <p:nvPicPr>
            <p:cNvPr id="102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65159" r="0" b="0"/>
            <a:stretch>
              <a:fillRect/>
            </a:stretch>
          </p:blipFill>
          <p:spPr>
            <a:xfrm>
              <a:off x="0" y="0"/>
              <a:ext cx="12098576" cy="1452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(Can continue decomposition for any number of levels)"/>
            <p:cNvSpPr txBox="1"/>
            <p:nvPr/>
          </p:nvSpPr>
          <p:spPr>
            <a:xfrm>
              <a:off x="4386625" y="1540947"/>
              <a:ext cx="750108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10000"/>
                </a:lnSpc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(Can continue decomposition for any number of levels)</a:t>
              </a:r>
            </a:p>
          </p:txBody>
        </p:sp>
      </p:grpSp>
      <p:grpSp>
        <p:nvGrpSpPr>
          <p:cNvPr id="1033" name="Group"/>
          <p:cNvGrpSpPr/>
          <p:nvPr/>
        </p:nvGrpSpPr>
        <p:grpSpPr>
          <a:xfrm>
            <a:off x="3400187" y="5602280"/>
            <a:ext cx="9224161" cy="794741"/>
            <a:chOff x="0" y="0"/>
            <a:chExt cx="9224160" cy="794740"/>
          </a:xfrm>
        </p:grpSpPr>
        <p:sp>
          <p:nvSpPr>
            <p:cNvPr id="1029" name="Rounded Rectangle"/>
            <p:cNvSpPr/>
            <p:nvPr/>
          </p:nvSpPr>
          <p:spPr>
            <a:xfrm>
              <a:off x="0" y="0"/>
              <a:ext cx="9224161" cy="794741"/>
            </a:xfrm>
            <a:prstGeom prst="roundRect">
              <a:avLst>
                <a:gd name="adj" fmla="val 2397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0" name="Disentanglement:"/>
            <p:cNvSpPr txBox="1"/>
            <p:nvPr/>
          </p:nvSpPr>
          <p:spPr>
            <a:xfrm>
              <a:off x="122142" y="130670"/>
              <a:ext cx="2881661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Disentanglement:</a:t>
              </a:r>
            </a:p>
          </p:txBody>
        </p:sp>
        <p:pic>
          <p:nvPicPr>
            <p:cNvPr id="103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42080" y="162420"/>
              <a:ext cx="2540001" cy="469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20357" y="156070"/>
              <a:ext cx="2895601" cy="482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ounded Rectangle"/>
          <p:cNvSpPr/>
          <p:nvPr/>
        </p:nvSpPr>
        <p:spPr>
          <a:xfrm>
            <a:off x="2892992" y="1805656"/>
            <a:ext cx="7557483" cy="1486794"/>
          </a:xfrm>
          <a:prstGeom prst="roundRect">
            <a:avLst>
              <a:gd name="adj" fmla="val 1281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Generalizations of VAE objectives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Generalizations of VAE objectives</a:t>
            </a:r>
          </a:p>
        </p:txBody>
      </p:sp>
      <p:pic>
        <p:nvPicPr>
          <p:cNvPr id="10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184" y="3973777"/>
            <a:ext cx="11626592" cy="48712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Hierarchically Factorized Variational Autoencoders"/>
          <p:cNvSpPr txBox="1"/>
          <p:nvPr/>
        </p:nvSpPr>
        <p:spPr>
          <a:xfrm>
            <a:off x="3220483" y="1968076"/>
            <a:ext cx="69025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10000"/>
              </a:lnSpc>
              <a:defRPr sz="24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Hierarchically Factorized Variational Autoencoders</a:t>
            </a:r>
          </a:p>
        </p:txBody>
      </p:sp>
      <p:pic>
        <p:nvPicPr>
          <p:cNvPr id="104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9327" t="87326" r="0" b="3654"/>
          <a:stretch>
            <a:fillRect/>
          </a:stretch>
        </p:blipFill>
        <p:spPr>
          <a:xfrm>
            <a:off x="5205123" y="2660435"/>
            <a:ext cx="4728838" cy="43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5647" y="2660435"/>
            <a:ext cx="16383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Rounded Rectangle"/>
          <p:cNvSpPr/>
          <p:nvPr/>
        </p:nvSpPr>
        <p:spPr>
          <a:xfrm>
            <a:off x="790774" y="5178767"/>
            <a:ext cx="11687413" cy="533401"/>
          </a:xfrm>
          <a:prstGeom prst="roundRect">
            <a:avLst>
              <a:gd name="adj" fmla="val 19344"/>
            </a:avLst>
          </a:prstGeom>
          <a:ln w="38100">
            <a:solidFill>
              <a:srgbClr val="B3000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3" name="Rounded Rectangle"/>
          <p:cNvSpPr/>
          <p:nvPr/>
        </p:nvSpPr>
        <p:spPr>
          <a:xfrm>
            <a:off x="790774" y="7667967"/>
            <a:ext cx="11687413" cy="533401"/>
          </a:xfrm>
          <a:prstGeom prst="roundRect">
            <a:avLst>
              <a:gd name="adj" fmla="val 19344"/>
            </a:avLst>
          </a:prstGeom>
          <a:ln w="38100">
            <a:solidFill>
              <a:srgbClr val="B3000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3" grpId="3"/>
      <p:bldP build="whole" bldLvl="1" animBg="1" rev="0" advAuto="0" spid="1038" grpId="1"/>
      <p:bldP build="whole" bldLvl="1" animBg="1" rev="0" advAuto="0" spid="1042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Results: CelebA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Results: CelebA</a:t>
            </a:r>
          </a:p>
        </p:txBody>
      </p:sp>
      <p:pic>
        <p:nvPicPr>
          <p:cNvPr id="10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90" y="2159370"/>
            <a:ext cx="12700220" cy="4930511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HFVAE and β-VAE are qualitatively similar…"/>
          <p:cNvSpPr txBox="1"/>
          <p:nvPr/>
        </p:nvSpPr>
        <p:spPr>
          <a:xfrm>
            <a:off x="1278661" y="7762458"/>
            <a:ext cx="10447478" cy="1303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HFVAE and β-VAE are qualitatively similar</a:t>
            </a:r>
            <a:r>
              <a:t> </a:t>
            </a:r>
          </a:p>
          <a:p>
            <a:pPr/>
            <a:r>
              <a:t>Both objectives learn (some) interpretable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"/>
          <p:cNvGrpSpPr/>
          <p:nvPr/>
        </p:nvGrpSpPr>
        <p:grpSpPr>
          <a:xfrm>
            <a:off x="303609" y="5368245"/>
            <a:ext cx="12397582" cy="3805720"/>
            <a:chOff x="0" y="0"/>
            <a:chExt cx="12397581" cy="3805718"/>
          </a:xfrm>
        </p:grpSpPr>
        <p:sp>
          <p:nvSpPr>
            <p:cNvPr id="1050" name="Rectangle"/>
            <p:cNvSpPr/>
            <p:nvPr/>
          </p:nvSpPr>
          <p:spPr>
            <a:xfrm>
              <a:off x="0" y="0"/>
              <a:ext cx="12397582" cy="38057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05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583" y="76010"/>
              <a:ext cx="12280416" cy="3653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Results: MNIST and FMNIST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Results: MNIST and FMNIST</a:t>
            </a:r>
          </a:p>
        </p:txBody>
      </p:sp>
      <p:grpSp>
        <p:nvGrpSpPr>
          <p:cNvPr id="1057" name="Group"/>
          <p:cNvGrpSpPr/>
          <p:nvPr/>
        </p:nvGrpSpPr>
        <p:grpSpPr>
          <a:xfrm>
            <a:off x="239909" y="1803201"/>
            <a:ext cx="12461282" cy="3294064"/>
            <a:chOff x="0" y="0"/>
            <a:chExt cx="12461280" cy="3294062"/>
          </a:xfrm>
        </p:grpSpPr>
        <p:sp>
          <p:nvSpPr>
            <p:cNvPr id="1055" name="Rectangle"/>
            <p:cNvSpPr/>
            <p:nvPr/>
          </p:nvSpPr>
          <p:spPr>
            <a:xfrm>
              <a:off x="63699" y="0"/>
              <a:ext cx="12397582" cy="32940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05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5409"/>
              <a:ext cx="12342101" cy="3263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utoencoder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Autoencoders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0" r="50925" b="0"/>
          <a:stretch>
            <a:fillRect/>
          </a:stretch>
        </p:blipFill>
        <p:spPr>
          <a:xfrm>
            <a:off x="1893172" y="2541187"/>
            <a:ext cx="946675" cy="47459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2076713" y="4351503"/>
            <a:ext cx="4028219" cy="1125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31624"/>
          <a:stretch>
            <a:fillRect/>
          </a:stretch>
        </p:blipFill>
        <p:spPr>
          <a:xfrm rot="16200000">
            <a:off x="4015865" y="4630685"/>
            <a:ext cx="4027983" cy="567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Group"/>
          <p:cNvGrpSpPr/>
          <p:nvPr/>
        </p:nvGrpSpPr>
        <p:grpSpPr>
          <a:xfrm>
            <a:off x="2938894" y="3042936"/>
            <a:ext cx="499859" cy="3738809"/>
            <a:chOff x="0" y="0"/>
            <a:chExt cx="499858" cy="3738808"/>
          </a:xfrm>
        </p:grpSpPr>
        <p:sp>
          <p:nvSpPr>
            <p:cNvPr id="223" name="Line"/>
            <p:cNvSpPr/>
            <p:nvPr/>
          </p:nvSpPr>
          <p:spPr>
            <a:xfrm>
              <a:off x="0" y="0"/>
              <a:ext cx="47049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4" name="Line"/>
            <p:cNvSpPr/>
            <p:nvPr/>
          </p:nvSpPr>
          <p:spPr>
            <a:xfrm>
              <a:off x="0" y="920020"/>
              <a:ext cx="4704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5" name="Line"/>
            <p:cNvSpPr/>
            <p:nvPr/>
          </p:nvSpPr>
          <p:spPr>
            <a:xfrm>
              <a:off x="29362" y="1869404"/>
              <a:ext cx="4704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6" name="Line"/>
            <p:cNvSpPr/>
            <p:nvPr/>
          </p:nvSpPr>
          <p:spPr>
            <a:xfrm>
              <a:off x="0" y="2818787"/>
              <a:ext cx="4704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7" name="Line"/>
            <p:cNvSpPr/>
            <p:nvPr/>
          </p:nvSpPr>
          <p:spPr>
            <a:xfrm>
              <a:off x="0" y="3738808"/>
              <a:ext cx="4704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234" name="Group"/>
          <p:cNvGrpSpPr/>
          <p:nvPr/>
        </p:nvGrpSpPr>
        <p:grpSpPr>
          <a:xfrm>
            <a:off x="4935535" y="3042936"/>
            <a:ext cx="499859" cy="3738809"/>
            <a:chOff x="0" y="0"/>
            <a:chExt cx="499858" cy="3738808"/>
          </a:xfrm>
        </p:grpSpPr>
        <p:sp>
          <p:nvSpPr>
            <p:cNvPr id="229" name="Line"/>
            <p:cNvSpPr/>
            <p:nvPr/>
          </p:nvSpPr>
          <p:spPr>
            <a:xfrm>
              <a:off x="0" y="0"/>
              <a:ext cx="47049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30" name="Line"/>
            <p:cNvSpPr/>
            <p:nvPr/>
          </p:nvSpPr>
          <p:spPr>
            <a:xfrm>
              <a:off x="0" y="920020"/>
              <a:ext cx="4704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31" name="Line"/>
            <p:cNvSpPr/>
            <p:nvPr/>
          </p:nvSpPr>
          <p:spPr>
            <a:xfrm>
              <a:off x="29362" y="1869404"/>
              <a:ext cx="4704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32" name="Line"/>
            <p:cNvSpPr/>
            <p:nvPr/>
          </p:nvSpPr>
          <p:spPr>
            <a:xfrm>
              <a:off x="0" y="2818787"/>
              <a:ext cx="4704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33" name="Line"/>
            <p:cNvSpPr/>
            <p:nvPr/>
          </p:nvSpPr>
          <p:spPr>
            <a:xfrm>
              <a:off x="0" y="3738808"/>
              <a:ext cx="4704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235" name="Input…"/>
          <p:cNvSpPr txBox="1"/>
          <p:nvPr/>
        </p:nvSpPr>
        <p:spPr>
          <a:xfrm>
            <a:off x="1743870" y="1537857"/>
            <a:ext cx="11647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236" name="Hidden…"/>
          <p:cNvSpPr txBox="1"/>
          <p:nvPr/>
        </p:nvSpPr>
        <p:spPr>
          <a:xfrm>
            <a:off x="3462910" y="1537857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237" name="Code"/>
          <p:cNvSpPr txBox="1"/>
          <p:nvPr/>
        </p:nvSpPr>
        <p:spPr>
          <a:xfrm>
            <a:off x="5545685" y="1722007"/>
            <a:ext cx="876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238" name="Entangled Representation: Individual dimensions in code…"/>
          <p:cNvSpPr txBox="1"/>
          <p:nvPr/>
        </p:nvSpPr>
        <p:spPr>
          <a:xfrm>
            <a:off x="1818471" y="7927788"/>
            <a:ext cx="9714079" cy="965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Entangled Representation: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 Individual dimensions in code</a:t>
            </a:r>
            <a:endParaRPr>
              <a:latin typeface="+mn-lt"/>
              <a:ea typeface="+mn-ea"/>
              <a:cs typeface="+mn-cs"/>
              <a:sym typeface="Helvetica Light"/>
            </a:endParaRP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+mn-lt"/>
                <a:ea typeface="+mn-ea"/>
                <a:cs typeface="+mn-cs"/>
                <a:sym typeface="Helvetica Light"/>
              </a:rPr>
              <a:t>encode some unknown combination of features in the data.  </a:t>
            </a:r>
          </a:p>
        </p:txBody>
      </p:sp>
      <p:pic>
        <p:nvPicPr>
          <p:cNvPr id="239" name="mnist-ae-02dim-02-encodings.png" descr="mnist-ae-02dim-02-encoding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9735" y="2821672"/>
            <a:ext cx="4110256" cy="41102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40" name="Learned Representation"/>
          <p:cNvSpPr txBox="1"/>
          <p:nvPr/>
        </p:nvSpPr>
        <p:spPr>
          <a:xfrm>
            <a:off x="7463149" y="1688993"/>
            <a:ext cx="36034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Learned Representation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sults: Generalization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Results: Generalization</a:t>
            </a:r>
          </a:p>
        </p:txBody>
      </p:sp>
      <p:sp>
        <p:nvSpPr>
          <p:cNvPr id="1061" name="Rectangle"/>
          <p:cNvSpPr/>
          <p:nvPr/>
        </p:nvSpPr>
        <p:spPr>
          <a:xfrm>
            <a:off x="303609" y="1866483"/>
            <a:ext cx="12397582" cy="5296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609" y="1883797"/>
            <a:ext cx="12217582" cy="5261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265" y="11277417"/>
            <a:ext cx="36068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Bonus: Learning Correlations Between Topics"/>
          <p:cNvSpPr/>
          <p:nvPr>
            <p:ph type="title"/>
          </p:nvPr>
        </p:nvSpPr>
        <p:spPr>
          <a:xfrm>
            <a:off x="296554" y="-1"/>
            <a:ext cx="12411692" cy="1486794"/>
          </a:xfrm>
          <a:prstGeom prst="rect">
            <a:avLst/>
          </a:prstGeom>
        </p:spPr>
        <p:txBody>
          <a:bodyPr/>
          <a:lstStyle>
            <a:lvl1pPr defTabSz="461518">
              <a:defRPr sz="4740"/>
            </a:lvl1pPr>
          </a:lstStyle>
          <a:p>
            <a:pPr/>
            <a:r>
              <a:t>Bonus: Learning Correlations Between Topics</a:t>
            </a:r>
          </a:p>
        </p:txBody>
      </p:sp>
      <p:pic>
        <p:nvPicPr>
          <p:cNvPr id="10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1780" t="21788" r="0" b="0"/>
          <a:stretch>
            <a:fillRect/>
          </a:stretch>
        </p:blipFill>
        <p:spPr>
          <a:xfrm>
            <a:off x="6924144" y="2235596"/>
            <a:ext cx="4332736" cy="4367835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VAE (50 topics)"/>
          <p:cNvSpPr txBox="1"/>
          <p:nvPr/>
        </p:nvSpPr>
        <p:spPr>
          <a:xfrm>
            <a:off x="757039" y="1597563"/>
            <a:ext cx="25585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VAE (50 topics)</a:t>
            </a:r>
          </a:p>
        </p:txBody>
      </p:sp>
      <p:sp>
        <p:nvSpPr>
          <p:cNvPr id="1068" name="HFVAE (25 + 25 topics)"/>
          <p:cNvSpPr txBox="1"/>
          <p:nvPr/>
        </p:nvSpPr>
        <p:spPr>
          <a:xfrm>
            <a:off x="6936844" y="1534063"/>
            <a:ext cx="38333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HFVAE (25 + 25 topics)</a:t>
            </a:r>
          </a:p>
        </p:txBody>
      </p:sp>
      <p:sp>
        <p:nvSpPr>
          <p:cNvPr id="1069" name="Top Words…"/>
          <p:cNvSpPr txBox="1"/>
          <p:nvPr/>
        </p:nvSpPr>
        <p:spPr>
          <a:xfrm>
            <a:off x="757039" y="6763042"/>
            <a:ext cx="4446538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900"/>
              </a:lnSpc>
              <a:spcBef>
                <a:spcPts val="1200"/>
              </a:spcBef>
              <a:defRPr b="1"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Top Words</a:t>
            </a:r>
          </a:p>
          <a:p>
            <a:pPr algn="l"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4BA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jesus, scripture, god, christ, bible, </a:t>
            </a:r>
            <a:br/>
            <a:r>
              <a:t>sin, christian, doctrine, faith, church 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team, game, player, score, league, </a:t>
            </a:r>
            <a:br/>
            <a:r>
              <a:t>play, leafs, hockey, season, nhl 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005AC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scsi, ide, controller, drive, bus, subject, </a:t>
            </a:r>
            <a:br/>
            <a:r>
              <a:t>lines, organization, card, problem</a:t>
            </a:r>
          </a:p>
        </p:txBody>
      </p:sp>
      <p:sp>
        <p:nvSpPr>
          <p:cNvPr id="1070" name="Top 3 Most Correlated Topics…"/>
          <p:cNvSpPr txBox="1"/>
          <p:nvPr/>
        </p:nvSpPr>
        <p:spPr>
          <a:xfrm>
            <a:off x="6936844" y="6767690"/>
            <a:ext cx="4700142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900"/>
              </a:lnSpc>
              <a:spcBef>
                <a:spcPts val="1200"/>
              </a:spcBef>
              <a:defRPr b="1"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Top 3 Most Correlated Topics</a:t>
            </a:r>
          </a:p>
          <a:p>
            <a:pPr algn="l"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C071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armenian, turk, civilian, turkish, soldier, </a:t>
            </a:r>
            <a:br/>
            <a:r>
              <a:t>kill, extermination, armenia, israel, jew 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9E00C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jesus, belief, god, christian, christ, </a:t>
            </a:r>
            <a:br/>
            <a:r>
              <a:t>faith, scripture, moral, truth, sin 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008DC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gun, crime, people, law, defense, </a:t>
            </a:r>
            <a:br/>
            <a:r>
              <a:t>government, criminal, shoot, assault, fire </a:t>
            </a:r>
            <a:endParaRPr b="0">
              <a:solidFill>
                <a:srgbClr val="000000"/>
              </a:solidFill>
            </a:endParaRPr>
          </a:p>
        </p:txBody>
      </p:sp>
      <p:pic>
        <p:nvPicPr>
          <p:cNvPr id="10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21528" r="51805" b="260"/>
          <a:stretch>
            <a:fillRect/>
          </a:stretch>
        </p:blipFill>
        <p:spPr>
          <a:xfrm>
            <a:off x="680653" y="2311796"/>
            <a:ext cx="4330541" cy="4367835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NPMI…"/>
          <p:cNvSpPr txBox="1"/>
          <p:nvPr/>
        </p:nvSpPr>
        <p:spPr>
          <a:xfrm>
            <a:off x="5231192" y="6763042"/>
            <a:ext cx="749313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2900"/>
              </a:lnSpc>
              <a:spcBef>
                <a:spcPts val="1200"/>
              </a:spcBef>
              <a:defRPr b="1"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NPMI</a:t>
            </a:r>
          </a:p>
          <a:p>
            <a:pPr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4BA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0.41</a:t>
            </a:r>
            <a:br/>
            <a:endParaRPr b="0">
              <a:solidFill>
                <a:srgbClr val="000000"/>
              </a:solidFill>
            </a:endParaRPr>
          </a:p>
          <a:p>
            <a:pPr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0.37</a:t>
            </a:r>
            <a:br/>
            <a:endParaRPr b="0">
              <a:solidFill>
                <a:srgbClr val="000000"/>
              </a:solidFill>
            </a:endParaRPr>
          </a:p>
          <a:p>
            <a:pPr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005AC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0.14</a:t>
            </a:r>
          </a:p>
        </p:txBody>
      </p:sp>
      <p:sp>
        <p:nvSpPr>
          <p:cNvPr id="1073" name="NPMI…"/>
          <p:cNvSpPr txBox="1"/>
          <p:nvPr/>
        </p:nvSpPr>
        <p:spPr>
          <a:xfrm>
            <a:off x="11606859" y="6763042"/>
            <a:ext cx="749314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2900"/>
              </a:lnSpc>
              <a:spcBef>
                <a:spcPts val="1200"/>
              </a:spcBef>
              <a:defRPr b="1"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NPMI</a:t>
            </a:r>
          </a:p>
          <a:p>
            <a:pPr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C071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0.40</a:t>
            </a:r>
            <a:br/>
            <a:endParaRPr b="0">
              <a:solidFill>
                <a:srgbClr val="000000"/>
              </a:solidFill>
            </a:endParaRPr>
          </a:p>
          <a:p>
            <a:pPr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9E00C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0.35</a:t>
            </a:r>
            <a:br/>
          </a:p>
          <a:p>
            <a:pPr defTabSz="457200">
              <a:lnSpc>
                <a:spcPts val="2900"/>
              </a:lnSpc>
              <a:spcBef>
                <a:spcPts val="1200"/>
              </a:spcBef>
              <a:defRPr b="1" sz="1800">
                <a:solidFill>
                  <a:srgbClr val="008DC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0.26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Deep…"/>
          <p:cNvSpPr txBox="1"/>
          <p:nvPr/>
        </p:nvSpPr>
        <p:spPr>
          <a:xfrm>
            <a:off x="847806" y="1858590"/>
            <a:ext cx="330137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Deep </a:t>
            </a:r>
          </a:p>
          <a:p>
            <a:pPr>
              <a:defRPr sz="32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Learning</a:t>
            </a:r>
          </a:p>
        </p:txBody>
      </p:sp>
      <p:sp>
        <p:nvSpPr>
          <p:cNvPr id="1076" name="Deep Learning + Probabilistic Programming"/>
          <p:cNvSpPr/>
          <p:nvPr>
            <p:ph type="title"/>
          </p:nvPr>
        </p:nvSpPr>
        <p:spPr>
          <a:xfrm>
            <a:off x="161025" y="0"/>
            <a:ext cx="12682750" cy="1486793"/>
          </a:xfrm>
          <a:prstGeom prst="rect">
            <a:avLst/>
          </a:prstGeom>
        </p:spPr>
        <p:txBody>
          <a:bodyPr/>
          <a:lstStyle>
            <a:lvl1pPr defTabSz="484886">
              <a:defRPr sz="4980"/>
            </a:lvl1pPr>
          </a:lstStyle>
          <a:p>
            <a:pPr/>
            <a:r>
              <a:t>Deep Learning + Probabilistic Programming</a:t>
            </a:r>
          </a:p>
        </p:txBody>
      </p:sp>
      <p:sp>
        <p:nvSpPr>
          <p:cNvPr id="1077" name="Variational Inference"/>
          <p:cNvSpPr/>
          <p:nvPr/>
        </p:nvSpPr>
        <p:spPr>
          <a:xfrm>
            <a:off x="4843948" y="6539918"/>
            <a:ext cx="3316904" cy="991764"/>
          </a:xfrm>
          <a:prstGeom prst="roundRect">
            <a:avLst>
              <a:gd name="adj" fmla="val 21929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Variational</a:t>
            </a:r>
            <a:br/>
            <a:r>
              <a:t>Inference</a:t>
            </a:r>
          </a:p>
        </p:txBody>
      </p:sp>
      <p:sp>
        <p:nvSpPr>
          <p:cNvPr id="1078" name="Decision Making"/>
          <p:cNvSpPr/>
          <p:nvPr/>
        </p:nvSpPr>
        <p:spPr>
          <a:xfrm>
            <a:off x="4847830" y="5120723"/>
            <a:ext cx="3316903" cy="991763"/>
          </a:xfrm>
          <a:prstGeom prst="roundRect">
            <a:avLst>
              <a:gd name="adj" fmla="val 21929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Decision Making</a:t>
            </a:r>
          </a:p>
        </p:txBody>
      </p:sp>
      <p:sp>
        <p:nvSpPr>
          <p:cNvPr id="1079" name="Autoencoders"/>
          <p:cNvSpPr/>
          <p:nvPr/>
        </p:nvSpPr>
        <p:spPr>
          <a:xfrm>
            <a:off x="4835130" y="3698726"/>
            <a:ext cx="3316903" cy="991763"/>
          </a:xfrm>
          <a:prstGeom prst="roundRect">
            <a:avLst>
              <a:gd name="adj" fmla="val 21929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Autoencoders</a:t>
            </a:r>
          </a:p>
        </p:txBody>
      </p:sp>
      <p:sp>
        <p:nvSpPr>
          <p:cNvPr id="1080" name="Integrated…"/>
          <p:cNvSpPr txBox="1"/>
          <p:nvPr/>
        </p:nvSpPr>
        <p:spPr>
          <a:xfrm>
            <a:off x="4855593" y="1871290"/>
            <a:ext cx="330137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Integrated</a:t>
            </a:r>
          </a:p>
          <a:p>
            <a:pPr>
              <a:defRPr sz="32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Approaches</a:t>
            </a:r>
          </a:p>
        </p:txBody>
      </p:sp>
      <p:sp>
        <p:nvSpPr>
          <p:cNvPr id="1081" name="Probabilistic Programming"/>
          <p:cNvSpPr txBox="1"/>
          <p:nvPr/>
        </p:nvSpPr>
        <p:spPr>
          <a:xfrm>
            <a:off x="8822738" y="1858590"/>
            <a:ext cx="333185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Probabilistic Programming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840043" y="6492524"/>
            <a:ext cx="11307076" cy="1026458"/>
            <a:chOff x="0" y="0"/>
            <a:chExt cx="11307074" cy="1026456"/>
          </a:xfrm>
        </p:grpSpPr>
        <p:sp>
          <p:nvSpPr>
            <p:cNvPr id="1082" name="Stochastic Gradient Descent"/>
            <p:cNvSpPr/>
            <p:nvPr/>
          </p:nvSpPr>
          <p:spPr>
            <a:xfrm>
              <a:off x="0" y="34694"/>
              <a:ext cx="3316903" cy="991763"/>
            </a:xfrm>
            <a:prstGeom prst="roundRect">
              <a:avLst>
                <a:gd name="adj" fmla="val 21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Stochastic Gradient Descent</a:t>
              </a:r>
            </a:p>
          </p:txBody>
        </p:sp>
        <p:sp>
          <p:nvSpPr>
            <p:cNvPr id="1083" name="Many Inference…"/>
            <p:cNvSpPr/>
            <p:nvPr/>
          </p:nvSpPr>
          <p:spPr>
            <a:xfrm>
              <a:off x="7990171" y="0"/>
              <a:ext cx="3316904" cy="991763"/>
            </a:xfrm>
            <a:prstGeom prst="roundRect">
              <a:avLst>
                <a:gd name="adj" fmla="val 21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Many Inference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Methods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40043" y="3686026"/>
            <a:ext cx="11307076" cy="1009110"/>
            <a:chOff x="0" y="0"/>
            <a:chExt cx="11307074" cy="1009109"/>
          </a:xfrm>
        </p:grpSpPr>
        <p:sp>
          <p:nvSpPr>
            <p:cNvPr id="1085" name="Discriminative…"/>
            <p:cNvSpPr/>
            <p:nvPr/>
          </p:nvSpPr>
          <p:spPr>
            <a:xfrm>
              <a:off x="0" y="17347"/>
              <a:ext cx="3316903" cy="991763"/>
            </a:xfrm>
            <a:prstGeom prst="roundRect">
              <a:avLst>
                <a:gd name="adj" fmla="val 21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Discriminative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(Data ⇾ Features)</a:t>
              </a:r>
            </a:p>
          </p:txBody>
        </p:sp>
        <p:sp>
          <p:nvSpPr>
            <p:cNvPr id="1086" name="Generative…"/>
            <p:cNvSpPr/>
            <p:nvPr/>
          </p:nvSpPr>
          <p:spPr>
            <a:xfrm>
              <a:off x="7990171" y="0"/>
              <a:ext cx="3316904" cy="991763"/>
            </a:xfrm>
            <a:prstGeom prst="roundRect">
              <a:avLst>
                <a:gd name="adj" fmla="val 21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Generative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(Variables ⇾ Data) </a:t>
              </a:r>
            </a:p>
          </p:txBody>
        </p:sp>
      </p:grpSp>
      <p:grpSp>
        <p:nvGrpSpPr>
          <p:cNvPr id="1090" name="Group"/>
          <p:cNvGrpSpPr/>
          <p:nvPr/>
        </p:nvGrpSpPr>
        <p:grpSpPr>
          <a:xfrm>
            <a:off x="840043" y="5108023"/>
            <a:ext cx="11307076" cy="991763"/>
            <a:chOff x="0" y="0"/>
            <a:chExt cx="11307074" cy="991762"/>
          </a:xfrm>
        </p:grpSpPr>
        <p:sp>
          <p:nvSpPr>
            <p:cNvPr id="1088" name="Large Data,…"/>
            <p:cNvSpPr/>
            <p:nvPr/>
          </p:nvSpPr>
          <p:spPr>
            <a:xfrm>
              <a:off x="0" y="0"/>
              <a:ext cx="3316903" cy="991763"/>
            </a:xfrm>
            <a:prstGeom prst="roundRect">
              <a:avLst>
                <a:gd name="adj" fmla="val 21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Large Data,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Low Uncertainty</a:t>
              </a:r>
            </a:p>
          </p:txBody>
        </p:sp>
        <p:sp>
          <p:nvSpPr>
            <p:cNvPr id="1089" name="Small Data,…"/>
            <p:cNvSpPr/>
            <p:nvPr/>
          </p:nvSpPr>
          <p:spPr>
            <a:xfrm>
              <a:off x="7990171" y="0"/>
              <a:ext cx="3316904" cy="991763"/>
            </a:xfrm>
            <a:prstGeom prst="roundRect">
              <a:avLst>
                <a:gd name="adj" fmla="val 21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Small Data, </a:t>
              </a:r>
            </a:p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High Uncertainty</a:t>
              </a:r>
            </a:p>
          </p:txBody>
        </p:sp>
      </p:grpSp>
      <p:grpSp>
        <p:nvGrpSpPr>
          <p:cNvPr id="1093" name="Group"/>
          <p:cNvGrpSpPr/>
          <p:nvPr/>
        </p:nvGrpSpPr>
        <p:grpSpPr>
          <a:xfrm>
            <a:off x="832566" y="7958306"/>
            <a:ext cx="11322030" cy="1018541"/>
            <a:chOff x="0" y="0"/>
            <a:chExt cx="11322028" cy="1018539"/>
          </a:xfrm>
        </p:grpSpPr>
        <p:sp>
          <p:nvSpPr>
            <p:cNvPr id="1091" name="Representation…"/>
            <p:cNvSpPr txBox="1"/>
            <p:nvPr/>
          </p:nvSpPr>
          <p:spPr>
            <a:xfrm>
              <a:off x="0" y="-1"/>
              <a:ext cx="3331857" cy="1018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90000"/>
                </a:lnSpc>
                <a:defRPr sz="3200">
                  <a:solidFill>
                    <a:srgbClr val="4433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Representation</a:t>
              </a:r>
            </a:p>
            <a:p>
              <a:pPr>
                <a:lnSpc>
                  <a:spcPct val="90000"/>
                </a:lnSpc>
                <a:defRPr sz="3200">
                  <a:solidFill>
                    <a:srgbClr val="4433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Learning</a:t>
              </a:r>
            </a:p>
          </p:txBody>
        </p:sp>
        <p:sp>
          <p:nvSpPr>
            <p:cNvPr id="1092" name="Model-based Reasoning"/>
            <p:cNvSpPr txBox="1"/>
            <p:nvPr/>
          </p:nvSpPr>
          <p:spPr>
            <a:xfrm>
              <a:off x="7990171" y="-1"/>
              <a:ext cx="3331858" cy="1018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90000"/>
                </a:lnSpc>
                <a:defRPr sz="3200">
                  <a:solidFill>
                    <a:srgbClr val="4433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Model-based</a:t>
              </a:r>
              <a:br/>
              <a:r>
                <a:t>Reasoning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7" grpId="8"/>
      <p:bldP build="whole" bldLvl="1" animBg="1" rev="0" advAuto="0" spid="1080" grpId="5"/>
      <p:bldP build="whole" bldLvl="1" animBg="1" rev="0" advAuto="0" spid="1078" grpId="6"/>
      <p:bldP build="whole" bldLvl="1" animBg="1" rev="0" advAuto="0" spid="1079" grpId="7"/>
      <p:bldP build="whole" bldLvl="1" animBg="1" rev="0" advAuto="0" spid="1093" grpId="4"/>
      <p:bldP build="whole" bldLvl="1" animBg="1" rev="0" advAuto="0" spid="1087" grpId="1"/>
      <p:bldP build="whole" bldLvl="1" animBg="1" rev="0" advAuto="0" spid="1084" grpId="3"/>
      <p:bldP build="whole" bldLvl="1" animBg="1" rev="0" advAuto="0" spid="1090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hank You!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Thank You!</a:t>
            </a:r>
          </a:p>
        </p:txBody>
      </p:sp>
      <p:sp>
        <p:nvSpPr>
          <p:cNvPr id="1096" name="Papers…"/>
          <p:cNvSpPr txBox="1"/>
          <p:nvPr/>
        </p:nvSpPr>
        <p:spPr>
          <a:xfrm>
            <a:off x="1314095" y="5030905"/>
            <a:ext cx="10884609" cy="42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16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/>
              <a:t>Papers</a:t>
            </a:r>
            <a:r>
              <a:t> </a:t>
            </a:r>
          </a:p>
          <a:p>
            <a:pPr algn="l">
              <a:lnSpc>
                <a:spcPct val="120000"/>
              </a:lnSpc>
              <a:spcBef>
                <a:spcPts val="1600"/>
              </a:spcBef>
              <a:defRPr sz="18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Structured Disentangled Representations</a:t>
            </a:r>
            <a:br/>
            <a:r>
              <a:t>B. Esmaeili, H. Wu, S. Jain, A. Bozkurt, N. Siddharth, B. Paige, D. H. Brooks, J. Dy, J.-W. van de Meent</a:t>
            </a:r>
            <a:br/>
            <a:r>
              <a:t>ArXiv [</a:t>
            </a:r>
            <a:r>
              <a:rPr u="sng">
                <a:hlinkClick r:id="rId2" invalidUrl="" action="" tgtFrame="" tooltip="" history="1" highlightClick="0" endSnd="0"/>
              </a:rPr>
              <a:t>https://arxiv.org/abs/1804.02086</a:t>
            </a:r>
            <a:r>
              <a:t>]</a:t>
            </a:r>
          </a:p>
          <a:p>
            <a:pPr algn="l">
              <a:lnSpc>
                <a:spcPct val="120000"/>
              </a:lnSpc>
              <a:spcBef>
                <a:spcPts val="1600"/>
              </a:spcBef>
              <a:defRPr sz="18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Learning disentangled representations with semi-supervised deep generative models</a:t>
            </a:r>
            <a:br/>
            <a:r>
              <a:t>N. Siddharth, B. Paige, J.-W. van de Meent, A. Desmaison, F. Wood, N.D. Goodman, P. Kohli, P.H.S. Torr</a:t>
            </a:r>
            <a:br/>
            <a:r>
              <a:t>NIPS 2017 [</a:t>
            </a:r>
            <a:r>
              <a:rPr u="sng">
                <a:hlinkClick r:id="rId3" invalidUrl="" action="" tgtFrame="" tooltip="" history="1" highlightClick="0" endSnd="0"/>
              </a:rPr>
              <a:t>https://bit.ly/probtorch-nips-2017</a:t>
            </a:r>
            <a:r>
              <a:t>]</a:t>
            </a:r>
          </a:p>
          <a:p>
            <a:pPr algn="l">
              <a:lnSpc>
                <a:spcPct val="120000"/>
              </a:lnSpc>
              <a:spcBef>
                <a:spcPts val="16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/>
              <a:t>Code</a:t>
            </a:r>
            <a:r>
              <a:rPr b="1"/>
              <a:t> </a:t>
            </a:r>
            <a:endParaRPr b="1"/>
          </a:p>
          <a:p>
            <a:pPr algn="l">
              <a:lnSpc>
                <a:spcPct val="120000"/>
              </a:lnSpc>
              <a:spcBef>
                <a:spcPts val="1600"/>
              </a:spcBef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https://github.com/probtorch/probtorch</a:t>
            </a:r>
          </a:p>
        </p:txBody>
      </p:sp>
      <p:sp>
        <p:nvSpPr>
          <p:cNvPr id="1097" name="Babak Esmaeli"/>
          <p:cNvSpPr txBox="1"/>
          <p:nvPr/>
        </p:nvSpPr>
        <p:spPr>
          <a:xfrm>
            <a:off x="1301631" y="4427444"/>
            <a:ext cx="163860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Babak Esmaeli</a:t>
            </a:r>
          </a:p>
        </p:txBody>
      </p:sp>
      <p:grpSp>
        <p:nvGrpSpPr>
          <p:cNvPr id="1100" name="Image"/>
          <p:cNvGrpSpPr/>
          <p:nvPr/>
        </p:nvGrpSpPr>
        <p:grpSpPr>
          <a:xfrm>
            <a:off x="10233855" y="2202428"/>
            <a:ext cx="1596313" cy="2107733"/>
            <a:chOff x="0" y="0"/>
            <a:chExt cx="1596311" cy="2107732"/>
          </a:xfrm>
        </p:grpSpPr>
        <p:pic>
          <p:nvPicPr>
            <p:cNvPr id="109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15726"/>
            <a:stretch>
              <a:fillRect/>
            </a:stretch>
          </p:blipFill>
          <p:spPr>
            <a:xfrm>
              <a:off x="38099" y="25400"/>
              <a:ext cx="1520113" cy="1980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98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1596312" cy="2107734"/>
            </a:xfrm>
            <a:prstGeom prst="rect">
              <a:avLst/>
            </a:prstGeom>
            <a:effectLst/>
          </p:spPr>
        </p:pic>
      </p:grpSp>
      <p:sp>
        <p:nvSpPr>
          <p:cNvPr id="1101" name="Brooks Paige"/>
          <p:cNvSpPr txBox="1"/>
          <p:nvPr/>
        </p:nvSpPr>
        <p:spPr>
          <a:xfrm>
            <a:off x="10297291" y="4427444"/>
            <a:ext cx="146944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Brooks Paige</a:t>
            </a:r>
          </a:p>
        </p:txBody>
      </p:sp>
      <p:grpSp>
        <p:nvGrpSpPr>
          <p:cNvPr id="1104" name="Image"/>
          <p:cNvGrpSpPr/>
          <p:nvPr/>
        </p:nvGrpSpPr>
        <p:grpSpPr>
          <a:xfrm>
            <a:off x="1338989" y="2217032"/>
            <a:ext cx="1563891" cy="2093129"/>
            <a:chOff x="0" y="0"/>
            <a:chExt cx="1563890" cy="2093128"/>
          </a:xfrm>
        </p:grpSpPr>
        <p:pic>
          <p:nvPicPr>
            <p:cNvPr id="1103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10118" t="0" r="14215" b="0"/>
            <a:stretch>
              <a:fillRect/>
            </a:stretch>
          </p:blipFill>
          <p:spPr>
            <a:xfrm>
              <a:off x="38100" y="25400"/>
              <a:ext cx="1487691" cy="19661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02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-1"/>
              <a:ext cx="1563892" cy="2093130"/>
            </a:xfrm>
            <a:prstGeom prst="rect">
              <a:avLst/>
            </a:prstGeom>
            <a:effectLst/>
          </p:spPr>
        </p:pic>
      </p:grpSp>
      <p:grpSp>
        <p:nvGrpSpPr>
          <p:cNvPr id="1107" name="Image"/>
          <p:cNvGrpSpPr/>
          <p:nvPr/>
        </p:nvGrpSpPr>
        <p:grpSpPr>
          <a:xfrm>
            <a:off x="3175719" y="2216868"/>
            <a:ext cx="1495908" cy="2093456"/>
            <a:chOff x="0" y="0"/>
            <a:chExt cx="1495907" cy="2093454"/>
          </a:xfrm>
        </p:grpSpPr>
        <p:pic>
          <p:nvPicPr>
            <p:cNvPr id="1106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16807" t="0" r="10996" b="0"/>
            <a:stretch>
              <a:fillRect/>
            </a:stretch>
          </p:blipFill>
          <p:spPr>
            <a:xfrm>
              <a:off x="38100" y="25400"/>
              <a:ext cx="1419708" cy="19664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05" name="Image" descr="Imag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495908" cy="2093455"/>
            </a:xfrm>
            <a:prstGeom prst="rect">
              <a:avLst/>
            </a:prstGeom>
            <a:effectLst/>
          </p:spPr>
        </p:pic>
      </p:grpSp>
      <p:grpSp>
        <p:nvGrpSpPr>
          <p:cNvPr id="1110" name="Image"/>
          <p:cNvGrpSpPr/>
          <p:nvPr/>
        </p:nvGrpSpPr>
        <p:grpSpPr>
          <a:xfrm>
            <a:off x="4948571" y="2216868"/>
            <a:ext cx="1555680" cy="2093456"/>
            <a:chOff x="0" y="0"/>
            <a:chExt cx="1555679" cy="2093454"/>
          </a:xfrm>
        </p:grpSpPr>
        <p:pic>
          <p:nvPicPr>
            <p:cNvPr id="1109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9569" t="0" r="15194" b="0"/>
            <a:stretch>
              <a:fillRect/>
            </a:stretch>
          </p:blipFill>
          <p:spPr>
            <a:xfrm>
              <a:off x="38100" y="25400"/>
              <a:ext cx="1479480" cy="19664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08" name="Image" descr="Imag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-1"/>
              <a:ext cx="1555681" cy="2093456"/>
            </a:xfrm>
            <a:prstGeom prst="rect">
              <a:avLst/>
            </a:prstGeom>
            <a:effectLst/>
          </p:spPr>
        </p:pic>
      </p:grpSp>
      <p:sp>
        <p:nvSpPr>
          <p:cNvPr id="1111" name="Hao Wu"/>
          <p:cNvSpPr txBox="1"/>
          <p:nvPr/>
        </p:nvSpPr>
        <p:spPr>
          <a:xfrm>
            <a:off x="3462015" y="4427444"/>
            <a:ext cx="92331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Hao Wu</a:t>
            </a:r>
          </a:p>
        </p:txBody>
      </p:sp>
      <p:sp>
        <p:nvSpPr>
          <p:cNvPr id="1112" name="Sarthak Jain"/>
          <p:cNvSpPr txBox="1"/>
          <p:nvPr/>
        </p:nvSpPr>
        <p:spPr>
          <a:xfrm>
            <a:off x="5038325" y="4427444"/>
            <a:ext cx="137617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Sarthak Jain</a:t>
            </a:r>
          </a:p>
        </p:txBody>
      </p:sp>
      <p:grpSp>
        <p:nvGrpSpPr>
          <p:cNvPr id="1115" name="Image"/>
          <p:cNvGrpSpPr/>
          <p:nvPr/>
        </p:nvGrpSpPr>
        <p:grpSpPr>
          <a:xfrm>
            <a:off x="8489640" y="2202428"/>
            <a:ext cx="1514933" cy="2107733"/>
            <a:chOff x="0" y="0"/>
            <a:chExt cx="1514931" cy="2107732"/>
          </a:xfrm>
        </p:grpSpPr>
        <p:pic>
          <p:nvPicPr>
            <p:cNvPr id="1114" name="Image" descr="Image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23715" t="0" r="0" b="0"/>
            <a:stretch>
              <a:fillRect/>
            </a:stretch>
          </p:blipFill>
          <p:spPr>
            <a:xfrm>
              <a:off x="38100" y="25400"/>
              <a:ext cx="1438732" cy="1980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13" name="Image" descr="Imag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1" y="-1"/>
              <a:ext cx="1514933" cy="2107733"/>
            </a:xfrm>
            <a:prstGeom prst="rect">
              <a:avLst/>
            </a:prstGeom>
            <a:effectLst/>
          </p:spPr>
        </p:pic>
      </p:grpSp>
      <p:sp>
        <p:nvSpPr>
          <p:cNvPr id="1116" name="Siddharth N."/>
          <p:cNvSpPr txBox="1"/>
          <p:nvPr/>
        </p:nvSpPr>
        <p:spPr>
          <a:xfrm>
            <a:off x="8546448" y="4427444"/>
            <a:ext cx="140131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Siddharth N.</a:t>
            </a:r>
          </a:p>
        </p:txBody>
      </p:sp>
      <p:sp>
        <p:nvSpPr>
          <p:cNvPr id="1117" name="Northeastern University"/>
          <p:cNvSpPr txBox="1"/>
          <p:nvPr/>
        </p:nvSpPr>
        <p:spPr>
          <a:xfrm>
            <a:off x="3160346" y="1531262"/>
            <a:ext cx="33836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Northeastern University </a:t>
            </a:r>
          </a:p>
        </p:txBody>
      </p:sp>
      <p:grpSp>
        <p:nvGrpSpPr>
          <p:cNvPr id="1120" name="Image"/>
          <p:cNvGrpSpPr/>
          <p:nvPr/>
        </p:nvGrpSpPr>
        <p:grpSpPr>
          <a:xfrm>
            <a:off x="6765647" y="2209730"/>
            <a:ext cx="1519582" cy="2107733"/>
            <a:chOff x="0" y="0"/>
            <a:chExt cx="1519580" cy="2107732"/>
          </a:xfrm>
        </p:grpSpPr>
        <p:pic>
          <p:nvPicPr>
            <p:cNvPr id="1119" name="Image" descr="Image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19658" t="0" r="19658" b="16726"/>
            <a:stretch>
              <a:fillRect/>
            </a:stretch>
          </p:blipFill>
          <p:spPr>
            <a:xfrm>
              <a:off x="38100" y="25400"/>
              <a:ext cx="1443381" cy="1980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18" name="Image" descr="Image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-1" y="-1"/>
              <a:ext cx="1519582" cy="2107733"/>
            </a:xfrm>
            <a:prstGeom prst="rect">
              <a:avLst/>
            </a:prstGeom>
            <a:effectLst/>
          </p:spPr>
        </p:pic>
      </p:grpSp>
      <p:sp>
        <p:nvSpPr>
          <p:cNvPr id="1121" name="Alican Bozkurt"/>
          <p:cNvSpPr txBox="1"/>
          <p:nvPr/>
        </p:nvSpPr>
        <p:spPr>
          <a:xfrm>
            <a:off x="6729338" y="4427444"/>
            <a:ext cx="15922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1800"/>
            </a:lvl1pPr>
          </a:lstStyle>
          <a:p>
            <a:pPr/>
            <a:r>
              <a:t>Alican Bozkurt</a:t>
            </a:r>
          </a:p>
        </p:txBody>
      </p:sp>
      <p:sp>
        <p:nvSpPr>
          <p:cNvPr id="1122" name="Oxford"/>
          <p:cNvSpPr txBox="1"/>
          <p:nvPr/>
        </p:nvSpPr>
        <p:spPr>
          <a:xfrm>
            <a:off x="8732608" y="1531262"/>
            <a:ext cx="10289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Oxford</a:t>
            </a:r>
          </a:p>
        </p:txBody>
      </p:sp>
      <p:sp>
        <p:nvSpPr>
          <p:cNvPr id="1123" name="ATI"/>
          <p:cNvSpPr txBox="1"/>
          <p:nvPr/>
        </p:nvSpPr>
        <p:spPr>
          <a:xfrm>
            <a:off x="10671258" y="1531262"/>
            <a:ext cx="56599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4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isentangled Representation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Disentangled Representations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1024" t="0" r="0" b="0"/>
          <a:stretch>
            <a:fillRect/>
          </a:stretch>
        </p:blipFill>
        <p:spPr>
          <a:xfrm>
            <a:off x="1788187" y="2630884"/>
            <a:ext cx="4627854" cy="47457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44" name="Digit"/>
          <p:cNvSpPr txBox="1"/>
          <p:nvPr/>
        </p:nvSpPr>
        <p:spPr>
          <a:xfrm>
            <a:off x="1762659" y="1701408"/>
            <a:ext cx="7914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2400">
                <a:solidFill>
                  <a:srgbClr val="A900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Digit</a:t>
            </a:r>
          </a:p>
        </p:txBody>
      </p:sp>
      <p:sp>
        <p:nvSpPr>
          <p:cNvPr id="245" name="Line"/>
          <p:cNvSpPr/>
          <p:nvPr/>
        </p:nvSpPr>
        <p:spPr>
          <a:xfrm>
            <a:off x="1774781" y="2365603"/>
            <a:ext cx="4654774" cy="1"/>
          </a:xfrm>
          <a:prstGeom prst="line">
            <a:avLst/>
          </a:prstGeom>
          <a:ln w="50800">
            <a:solidFill>
              <a:srgbClr val="A900B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6" name="Line"/>
          <p:cNvSpPr/>
          <p:nvPr/>
        </p:nvSpPr>
        <p:spPr>
          <a:xfrm flipH="1">
            <a:off x="1411277" y="2734859"/>
            <a:ext cx="1" cy="4611145"/>
          </a:xfrm>
          <a:prstGeom prst="line">
            <a:avLst/>
          </a:prstGeom>
          <a:ln w="508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7" name="Goal: Learn features that correspond to distinct factors of variation"/>
          <p:cNvSpPr txBox="1"/>
          <p:nvPr/>
        </p:nvSpPr>
        <p:spPr>
          <a:xfrm>
            <a:off x="1250009" y="7832069"/>
            <a:ext cx="10741396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Goal: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Learn features that correspond to </a:t>
            </a:r>
            <a:r>
              <a:rPr i="1"/>
              <a:t>distinct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factors of variation </a:t>
            </a:r>
          </a:p>
        </p:txBody>
      </p:sp>
      <p:sp>
        <p:nvSpPr>
          <p:cNvPr id="248" name="Style"/>
          <p:cNvSpPr txBox="1"/>
          <p:nvPr/>
        </p:nvSpPr>
        <p:spPr>
          <a:xfrm>
            <a:off x="284686" y="2634526"/>
            <a:ext cx="8428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defRPr b="1" sz="2400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Style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7222599" y="1687814"/>
            <a:ext cx="5101607" cy="5749288"/>
            <a:chOff x="0" y="0"/>
            <a:chExt cx="5101605" cy="5749287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726" t="0" r="50925" b="0"/>
            <a:stretch>
              <a:fillRect/>
            </a:stretch>
          </p:blipFill>
          <p:spPr>
            <a:xfrm>
              <a:off x="149301" y="1003329"/>
              <a:ext cx="946675" cy="474595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332842" y="2813646"/>
              <a:ext cx="4028219" cy="1125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31624"/>
            <a:stretch>
              <a:fillRect/>
            </a:stretch>
          </p:blipFill>
          <p:spPr>
            <a:xfrm rot="16200000">
              <a:off x="2271994" y="3270627"/>
              <a:ext cx="4027984" cy="567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57" name="Group"/>
            <p:cNvGrpSpPr/>
            <p:nvPr/>
          </p:nvGrpSpPr>
          <p:grpSpPr>
            <a:xfrm>
              <a:off x="1195023" y="1505078"/>
              <a:ext cx="499860" cy="3738810"/>
              <a:chOff x="0" y="0"/>
              <a:chExt cx="499858" cy="3738808"/>
            </a:xfrm>
          </p:grpSpPr>
          <p:sp>
            <p:nvSpPr>
              <p:cNvPr id="252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53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54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55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56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sp>
          <p:nvSpPr>
            <p:cNvPr id="258" name="Input…"/>
            <p:cNvSpPr txBox="1"/>
            <p:nvPr/>
          </p:nvSpPr>
          <p:spPr>
            <a:xfrm>
              <a:off x="0" y="-1"/>
              <a:ext cx="1164729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Input</a:t>
              </a:r>
            </a:p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Images</a:t>
              </a:r>
            </a:p>
          </p:txBody>
        </p:sp>
        <p:sp>
          <p:nvSpPr>
            <p:cNvPr id="259" name="Hidden…"/>
            <p:cNvSpPr txBox="1"/>
            <p:nvPr/>
          </p:nvSpPr>
          <p:spPr>
            <a:xfrm>
              <a:off x="1719040" y="-1"/>
              <a:ext cx="1231851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Hidden</a:t>
              </a:r>
            </a:p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Units</a:t>
              </a:r>
            </a:p>
          </p:txBody>
        </p:sp>
        <p:sp>
          <p:nvSpPr>
            <p:cNvPr id="260" name="Factorized…"/>
            <p:cNvSpPr txBox="1"/>
            <p:nvPr/>
          </p:nvSpPr>
          <p:spPr>
            <a:xfrm>
              <a:off x="3378324" y="-1"/>
              <a:ext cx="1723282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Factorized</a:t>
              </a:r>
            </a:p>
            <a:p>
              <a: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Code</a:t>
              </a:r>
            </a:p>
          </p:txBody>
        </p:sp>
        <p:pic>
          <p:nvPicPr>
            <p:cNvPr id="26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31624"/>
            <a:stretch>
              <a:fillRect/>
            </a:stretch>
          </p:blipFill>
          <p:spPr>
            <a:xfrm rot="5400000">
              <a:off x="2271994" y="2851527"/>
              <a:ext cx="4027983" cy="567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Group"/>
            <p:cNvGrpSpPr/>
            <p:nvPr/>
          </p:nvGrpSpPr>
          <p:grpSpPr>
            <a:xfrm>
              <a:off x="3299058" y="1337598"/>
              <a:ext cx="330823" cy="4069828"/>
              <a:chOff x="0" y="0"/>
              <a:chExt cx="330821" cy="4069827"/>
            </a:xfrm>
          </p:grpSpPr>
          <p:grpSp>
            <p:nvGrpSpPr>
              <p:cNvPr id="264" name="Group"/>
              <p:cNvGrpSpPr/>
              <p:nvPr/>
            </p:nvGrpSpPr>
            <p:grpSpPr>
              <a:xfrm>
                <a:off x="19640" y="0"/>
                <a:ext cx="311182" cy="338126"/>
                <a:chOff x="0" y="0"/>
                <a:chExt cx="311181" cy="338125"/>
              </a:xfrm>
            </p:grpSpPr>
            <p:sp>
              <p:nvSpPr>
                <p:cNvPr id="262" name="Line"/>
                <p:cNvSpPr/>
                <p:nvPr/>
              </p:nvSpPr>
              <p:spPr>
                <a:xfrm flipV="1">
                  <a:off x="0" y="0"/>
                  <a:ext cx="311182" cy="8279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263" name="Line"/>
                <p:cNvSpPr/>
                <p:nvPr/>
              </p:nvSpPr>
              <p:spPr>
                <a:xfrm>
                  <a:off x="0" y="255326"/>
                  <a:ext cx="311182" cy="828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267" name="Group"/>
              <p:cNvGrpSpPr/>
              <p:nvPr/>
            </p:nvGrpSpPr>
            <p:grpSpPr>
              <a:xfrm>
                <a:off x="9820" y="913285"/>
                <a:ext cx="311182" cy="338126"/>
                <a:chOff x="0" y="0"/>
                <a:chExt cx="311181" cy="338125"/>
              </a:xfrm>
            </p:grpSpPr>
            <p:sp>
              <p:nvSpPr>
                <p:cNvPr id="265" name="Line"/>
                <p:cNvSpPr/>
                <p:nvPr/>
              </p:nvSpPr>
              <p:spPr>
                <a:xfrm flipV="1">
                  <a:off x="0" y="0"/>
                  <a:ext cx="311182" cy="8279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266" name="Line"/>
                <p:cNvSpPr/>
                <p:nvPr/>
              </p:nvSpPr>
              <p:spPr>
                <a:xfrm>
                  <a:off x="0" y="255326"/>
                  <a:ext cx="311182" cy="828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270" name="Group"/>
              <p:cNvGrpSpPr/>
              <p:nvPr/>
            </p:nvGrpSpPr>
            <p:grpSpPr>
              <a:xfrm>
                <a:off x="9820" y="1846210"/>
                <a:ext cx="311182" cy="338126"/>
                <a:chOff x="0" y="0"/>
                <a:chExt cx="311181" cy="338125"/>
              </a:xfrm>
            </p:grpSpPr>
            <p:sp>
              <p:nvSpPr>
                <p:cNvPr id="268" name="Line"/>
                <p:cNvSpPr/>
                <p:nvPr/>
              </p:nvSpPr>
              <p:spPr>
                <a:xfrm flipV="1">
                  <a:off x="0" y="0"/>
                  <a:ext cx="311182" cy="8279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269" name="Line"/>
                <p:cNvSpPr/>
                <p:nvPr/>
              </p:nvSpPr>
              <p:spPr>
                <a:xfrm>
                  <a:off x="0" y="255326"/>
                  <a:ext cx="311182" cy="828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273" name="Group"/>
              <p:cNvGrpSpPr/>
              <p:nvPr/>
            </p:nvGrpSpPr>
            <p:grpSpPr>
              <a:xfrm>
                <a:off x="9820" y="2769315"/>
                <a:ext cx="311182" cy="338126"/>
                <a:chOff x="0" y="0"/>
                <a:chExt cx="311181" cy="338125"/>
              </a:xfrm>
            </p:grpSpPr>
            <p:sp>
              <p:nvSpPr>
                <p:cNvPr id="271" name="Line"/>
                <p:cNvSpPr/>
                <p:nvPr/>
              </p:nvSpPr>
              <p:spPr>
                <a:xfrm flipV="1">
                  <a:off x="0" y="0"/>
                  <a:ext cx="311182" cy="8279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272" name="Line"/>
                <p:cNvSpPr/>
                <p:nvPr/>
              </p:nvSpPr>
              <p:spPr>
                <a:xfrm>
                  <a:off x="0" y="255326"/>
                  <a:ext cx="311182" cy="828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  <p:grpSp>
            <p:nvGrpSpPr>
              <p:cNvPr id="276" name="Group"/>
              <p:cNvGrpSpPr/>
              <p:nvPr/>
            </p:nvGrpSpPr>
            <p:grpSpPr>
              <a:xfrm>
                <a:off x="-1" y="3731702"/>
                <a:ext cx="311183" cy="338126"/>
                <a:chOff x="0" y="0"/>
                <a:chExt cx="311181" cy="338125"/>
              </a:xfrm>
            </p:grpSpPr>
            <p:sp>
              <p:nvSpPr>
                <p:cNvPr id="274" name="Line"/>
                <p:cNvSpPr/>
                <p:nvPr/>
              </p:nvSpPr>
              <p:spPr>
                <a:xfrm flipV="1">
                  <a:off x="0" y="0"/>
                  <a:ext cx="311182" cy="8279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275" name="Line"/>
                <p:cNvSpPr/>
                <p:nvPr/>
              </p:nvSpPr>
              <p:spPr>
                <a:xfrm>
                  <a:off x="0" y="255326"/>
                  <a:ext cx="311182" cy="828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</p:grpSp>
        </p:grpSp>
      </p:grpSp>
      <p:sp>
        <p:nvSpPr>
          <p:cNvPr id="279" name="One Notion of Utility: Statistical independence"/>
          <p:cNvSpPr txBox="1"/>
          <p:nvPr/>
        </p:nvSpPr>
        <p:spPr>
          <a:xfrm>
            <a:off x="2917191" y="8520807"/>
            <a:ext cx="7407032" cy="5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One Notion of Utility: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Statistical independence</a:t>
            </a:r>
          </a:p>
        </p:txBody>
      </p:sp>
      <p:sp>
        <p:nvSpPr>
          <p:cNvPr id="280" name="Rectangle"/>
          <p:cNvSpPr/>
          <p:nvPr/>
        </p:nvSpPr>
        <p:spPr>
          <a:xfrm>
            <a:off x="13631597" y="2782594"/>
            <a:ext cx="586549" cy="321834"/>
          </a:xfrm>
          <a:prstGeom prst="rect">
            <a:avLst/>
          </a:prstGeom>
          <a:ln w="50800">
            <a:solidFill>
              <a:srgbClr val="A900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1" name="Rectangle"/>
          <p:cNvSpPr/>
          <p:nvPr/>
        </p:nvSpPr>
        <p:spPr>
          <a:xfrm>
            <a:off x="13631598" y="3214394"/>
            <a:ext cx="586550" cy="321834"/>
          </a:xfrm>
          <a:prstGeom prst="rect">
            <a:avLst/>
          </a:prstGeom>
          <a:ln w="508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2" name="Rectangle"/>
          <p:cNvSpPr/>
          <p:nvPr/>
        </p:nvSpPr>
        <p:spPr>
          <a:xfrm>
            <a:off x="13631598" y="3735094"/>
            <a:ext cx="586550" cy="321834"/>
          </a:xfrm>
          <a:prstGeom prst="rect">
            <a:avLst/>
          </a:prstGeom>
          <a:ln w="50800">
            <a:solidFill>
              <a:srgbClr val="A900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3" name="Rectangle"/>
          <p:cNvSpPr/>
          <p:nvPr/>
        </p:nvSpPr>
        <p:spPr>
          <a:xfrm>
            <a:off x="13631598" y="4128794"/>
            <a:ext cx="586550" cy="321834"/>
          </a:xfrm>
          <a:prstGeom prst="rect">
            <a:avLst/>
          </a:prstGeom>
          <a:ln w="508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4" name="Rectangle"/>
          <p:cNvSpPr/>
          <p:nvPr/>
        </p:nvSpPr>
        <p:spPr>
          <a:xfrm>
            <a:off x="13631598" y="4649494"/>
            <a:ext cx="586550" cy="321834"/>
          </a:xfrm>
          <a:prstGeom prst="rect">
            <a:avLst/>
          </a:prstGeom>
          <a:ln w="50800">
            <a:solidFill>
              <a:srgbClr val="A900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5" name="Rectangle"/>
          <p:cNvSpPr/>
          <p:nvPr/>
        </p:nvSpPr>
        <p:spPr>
          <a:xfrm>
            <a:off x="13631598" y="5081294"/>
            <a:ext cx="586550" cy="321834"/>
          </a:xfrm>
          <a:prstGeom prst="rect">
            <a:avLst/>
          </a:prstGeom>
          <a:ln w="508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6" name="Rectangle"/>
          <p:cNvSpPr/>
          <p:nvPr/>
        </p:nvSpPr>
        <p:spPr>
          <a:xfrm>
            <a:off x="13631598" y="5601994"/>
            <a:ext cx="586550" cy="321834"/>
          </a:xfrm>
          <a:prstGeom prst="rect">
            <a:avLst/>
          </a:prstGeom>
          <a:ln w="50800">
            <a:solidFill>
              <a:srgbClr val="A900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7" name="Rectangle"/>
          <p:cNvSpPr/>
          <p:nvPr/>
        </p:nvSpPr>
        <p:spPr>
          <a:xfrm>
            <a:off x="13631598" y="5995694"/>
            <a:ext cx="586550" cy="321834"/>
          </a:xfrm>
          <a:prstGeom prst="rect">
            <a:avLst/>
          </a:prstGeom>
          <a:ln w="508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8" name="Rectangle"/>
          <p:cNvSpPr/>
          <p:nvPr/>
        </p:nvSpPr>
        <p:spPr>
          <a:xfrm>
            <a:off x="13631598" y="6529094"/>
            <a:ext cx="586550" cy="321834"/>
          </a:xfrm>
          <a:prstGeom prst="rect">
            <a:avLst/>
          </a:prstGeom>
          <a:ln w="50800">
            <a:solidFill>
              <a:srgbClr val="A900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9" name="Rectangle"/>
          <p:cNvSpPr/>
          <p:nvPr/>
        </p:nvSpPr>
        <p:spPr>
          <a:xfrm>
            <a:off x="13631598" y="6948194"/>
            <a:ext cx="586550" cy="321834"/>
          </a:xfrm>
          <a:prstGeom prst="rect">
            <a:avLst/>
          </a:prstGeom>
          <a:ln w="508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0" name="(Have supervision)"/>
          <p:cNvSpPr txBox="1"/>
          <p:nvPr/>
        </p:nvSpPr>
        <p:spPr>
          <a:xfrm>
            <a:off x="2651659" y="1701408"/>
            <a:ext cx="28414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2400">
                <a:solidFill>
                  <a:srgbClr val="A900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(Have supervision)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3"/>
      <p:bldP build="whole" bldLvl="1" animBg="1" rev="0" advAuto="0" spid="247" grpId="2"/>
      <p:bldP build="whole" bldLvl="1" animBg="1" rev="0" advAuto="0" spid="278" grpId="1"/>
      <p:bldP build="whole" bldLvl="1" animBg="1" rev="0" advAuto="0" spid="290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earning Representation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Learning Representations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2401172" y="2541186"/>
            <a:ext cx="8202456" cy="4785258"/>
            <a:chOff x="0" y="0"/>
            <a:chExt cx="8202454" cy="4785256"/>
          </a:xfrm>
        </p:grpSpPr>
        <p:pic>
          <p:nvPicPr>
            <p:cNvPr id="29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726" t="0" r="50925" b="0"/>
            <a:stretch>
              <a:fillRect/>
            </a:stretch>
          </p:blipFill>
          <p:spPr>
            <a:xfrm>
              <a:off x="0" y="0"/>
              <a:ext cx="946674" cy="47459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183540" y="1810316"/>
              <a:ext cx="4028220" cy="1125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1624"/>
            <a:stretch>
              <a:fillRect/>
            </a:stretch>
          </p:blipFill>
          <p:spPr>
            <a:xfrm rot="16200000">
              <a:off x="2122692" y="2089498"/>
              <a:ext cx="4027984" cy="567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1" name="Group"/>
            <p:cNvGrpSpPr/>
            <p:nvPr/>
          </p:nvGrpSpPr>
          <p:grpSpPr>
            <a:xfrm>
              <a:off x="1045721" y="501749"/>
              <a:ext cx="499860" cy="3738809"/>
              <a:chOff x="0" y="0"/>
              <a:chExt cx="499858" cy="3738808"/>
            </a:xfrm>
          </p:grpSpPr>
          <p:sp>
            <p:nvSpPr>
              <p:cNvPr id="296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97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grpSp>
          <p:nvGrpSpPr>
            <p:cNvPr id="307" name="Group"/>
            <p:cNvGrpSpPr/>
            <p:nvPr/>
          </p:nvGrpSpPr>
          <p:grpSpPr>
            <a:xfrm>
              <a:off x="3042363" y="501749"/>
              <a:ext cx="499859" cy="3738809"/>
              <a:chOff x="0" y="0"/>
              <a:chExt cx="499858" cy="3738808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06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pic>
          <p:nvPicPr>
            <p:cNvPr id="30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3852396" y="1810316"/>
              <a:ext cx="4028220" cy="1125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4" name="Group"/>
            <p:cNvGrpSpPr/>
            <p:nvPr/>
          </p:nvGrpSpPr>
          <p:grpSpPr>
            <a:xfrm>
              <a:off x="4627931" y="501749"/>
              <a:ext cx="499859" cy="3738809"/>
              <a:chOff x="0" y="0"/>
              <a:chExt cx="499858" cy="3738808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13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5651" t="0" r="0" b="0"/>
            <a:stretch>
              <a:fillRect/>
            </a:stretch>
          </p:blipFill>
          <p:spPr>
            <a:xfrm>
              <a:off x="7255751" y="39149"/>
              <a:ext cx="946704" cy="474610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grpSp>
          <p:nvGrpSpPr>
            <p:cNvPr id="321" name="Group"/>
            <p:cNvGrpSpPr/>
            <p:nvPr/>
          </p:nvGrpSpPr>
          <p:grpSpPr>
            <a:xfrm>
              <a:off x="6607599" y="468877"/>
              <a:ext cx="499860" cy="3738809"/>
              <a:chOff x="0" y="0"/>
              <a:chExt cx="499858" cy="3738808"/>
            </a:xfrm>
          </p:grpSpPr>
          <p:sp>
            <p:nvSpPr>
              <p:cNvPr id="316" name="Line"/>
              <p:cNvSpPr/>
              <p:nvPr/>
            </p:nvSpPr>
            <p:spPr>
              <a:xfrm>
                <a:off x="0" y="0"/>
                <a:ext cx="470497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920020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18" name="Line"/>
              <p:cNvSpPr/>
              <p:nvPr/>
            </p:nvSpPr>
            <p:spPr>
              <a:xfrm>
                <a:off x="29362" y="1869404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19" name="Line"/>
              <p:cNvSpPr/>
              <p:nvPr/>
            </p:nvSpPr>
            <p:spPr>
              <a:xfrm>
                <a:off x="0" y="2818787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320" name="Line"/>
              <p:cNvSpPr/>
              <p:nvPr/>
            </p:nvSpPr>
            <p:spPr>
              <a:xfrm>
                <a:off x="0" y="3738808"/>
                <a:ext cx="47049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sp>
        <p:nvSpPr>
          <p:cNvPr id="323" name="Input…"/>
          <p:cNvSpPr txBox="1"/>
          <p:nvPr/>
        </p:nvSpPr>
        <p:spPr>
          <a:xfrm>
            <a:off x="2251870" y="1537857"/>
            <a:ext cx="11647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  <p:sp>
        <p:nvSpPr>
          <p:cNvPr id="324" name="Hidden…"/>
          <p:cNvSpPr txBox="1"/>
          <p:nvPr/>
        </p:nvSpPr>
        <p:spPr>
          <a:xfrm>
            <a:off x="3970910" y="1537857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325" name="Code"/>
          <p:cNvSpPr txBox="1"/>
          <p:nvPr/>
        </p:nvSpPr>
        <p:spPr>
          <a:xfrm>
            <a:off x="6053685" y="1722007"/>
            <a:ext cx="8763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326" name="Hidden…"/>
          <p:cNvSpPr txBox="1"/>
          <p:nvPr/>
        </p:nvSpPr>
        <p:spPr>
          <a:xfrm>
            <a:off x="7590410" y="1537857"/>
            <a:ext cx="12318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Units</a:t>
            </a:r>
          </a:p>
        </p:txBody>
      </p:sp>
      <p:sp>
        <p:nvSpPr>
          <p:cNvPr id="327" name="Reconstructed…"/>
          <p:cNvSpPr txBox="1"/>
          <p:nvPr/>
        </p:nvSpPr>
        <p:spPr>
          <a:xfrm>
            <a:off x="8944820" y="1537857"/>
            <a:ext cx="23330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Reconstructed</a:t>
            </a:r>
          </a:p>
          <a:p>
            <a:pPr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emi-supervised Learning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Semi-supervised Learning</a:t>
            </a:r>
          </a:p>
        </p:txBody>
      </p:sp>
      <p:grpSp>
        <p:nvGrpSpPr>
          <p:cNvPr id="333" name="Group"/>
          <p:cNvGrpSpPr/>
          <p:nvPr/>
        </p:nvGrpSpPr>
        <p:grpSpPr>
          <a:xfrm>
            <a:off x="8753422" y="1773097"/>
            <a:ext cx="4032229" cy="5809617"/>
            <a:chOff x="0" y="0"/>
            <a:chExt cx="4032227" cy="5809615"/>
          </a:xfrm>
        </p:grpSpPr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5310" t="6596" r="0" b="0"/>
            <a:stretch>
              <a:fillRect/>
            </a:stretch>
          </p:blipFill>
          <p:spPr>
            <a:xfrm>
              <a:off x="422859" y="1298293"/>
              <a:ext cx="3186701" cy="33671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50800" dir="3000000">
                <a:srgbClr val="000000">
                  <a:alpha val="50000"/>
                </a:srgbClr>
              </a:outerShdw>
            </a:effectLst>
          </p:spPr>
        </p:pic>
        <p:sp>
          <p:nvSpPr>
            <p:cNvPr id="331" name="Separate interpretable y  from “nuisance” variables z"/>
            <p:cNvSpPr txBox="1"/>
            <p:nvPr/>
          </p:nvSpPr>
          <p:spPr>
            <a:xfrm>
              <a:off x="0" y="4971406"/>
              <a:ext cx="4032228" cy="83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Separate interpretable </a:t>
              </a:r>
              <a:r>
                <a:rPr b="1">
                  <a:solidFill>
                    <a:srgbClr val="A900BF"/>
                  </a:solidFill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</a:t>
              </a:r>
              <a:br/>
              <a:r>
                <a:t>from “nuisance” variables </a:t>
              </a:r>
              <a:r>
                <a:rPr b="1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z</a:t>
              </a:r>
            </a:p>
          </p:txBody>
        </p:sp>
        <p:sp>
          <p:nvSpPr>
            <p:cNvPr id="332" name="Disentangled Representation"/>
            <p:cNvSpPr txBox="1"/>
            <p:nvPr/>
          </p:nvSpPr>
          <p:spPr>
            <a:xfrm>
              <a:off x="925352" y="-1"/>
              <a:ext cx="218152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Disentangled</a:t>
              </a:r>
              <a:br/>
              <a:r>
                <a:t>Representation</a:t>
              </a:r>
            </a:p>
          </p:txBody>
        </p:sp>
      </p:grpSp>
      <p:sp>
        <p:nvSpPr>
          <p:cNvPr id="334" name="[Kingma, Mohamed, Jimenez-Rezende, Welling, Semi-supervised Learning with Deep Generative Models, NIPS 2014]"/>
          <p:cNvSpPr txBox="1"/>
          <p:nvPr/>
        </p:nvSpPr>
        <p:spPr>
          <a:xfrm>
            <a:off x="462638" y="9280117"/>
            <a:ext cx="1207952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[Kingma, Mohamed, Jimenez-Rezende, Welling, </a:t>
            </a:r>
            <a:r>
              <a:rPr i="1"/>
              <a:t>Semi-supervised Learning with Deep Generative Models,</a:t>
            </a:r>
            <a:r>
              <a:t> NIPS 2014]</a:t>
            </a:r>
          </a:p>
        </p:txBody>
      </p:sp>
      <p:grpSp>
        <p:nvGrpSpPr>
          <p:cNvPr id="341" name="Group"/>
          <p:cNvGrpSpPr/>
          <p:nvPr/>
        </p:nvGrpSpPr>
        <p:grpSpPr>
          <a:xfrm>
            <a:off x="4502082" y="1877872"/>
            <a:ext cx="4071695" cy="5625467"/>
            <a:chOff x="0" y="0"/>
            <a:chExt cx="4071693" cy="5625465"/>
          </a:xfrm>
        </p:grpSpPr>
        <p:sp>
          <p:nvSpPr>
            <p:cNvPr id="335" name="Infer y from pixels x, and z from y and x"/>
            <p:cNvSpPr txBox="1"/>
            <p:nvPr/>
          </p:nvSpPr>
          <p:spPr>
            <a:xfrm>
              <a:off x="0" y="4787256"/>
              <a:ext cx="4032228" cy="83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Infer </a:t>
              </a:r>
              <a:r>
                <a:rPr b="1">
                  <a:solidFill>
                    <a:srgbClr val="A900BF"/>
                  </a:solidFill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from pixels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x</a:t>
              </a:r>
              <a:r>
                <a:t>,</a:t>
              </a:r>
              <a:br/>
              <a:r>
                <a:t>and </a:t>
              </a:r>
              <a:r>
                <a:rPr b="1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z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t>from </a:t>
              </a:r>
              <a:r>
                <a:rPr b="1">
                  <a:solidFill>
                    <a:srgbClr val="A900BF"/>
                  </a:solidFill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and 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x</a:t>
              </a:r>
            </a:p>
          </p:txBody>
        </p:sp>
        <p:sp>
          <p:nvSpPr>
            <p:cNvPr id="336" name="Inference Model (Encoder)"/>
            <p:cNvSpPr txBox="1"/>
            <p:nvPr/>
          </p:nvSpPr>
          <p:spPr>
            <a:xfrm>
              <a:off x="176638" y="-1"/>
              <a:ext cx="389505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Inference Model (Encoder)</a:t>
              </a:r>
            </a:p>
          </p:txBody>
        </p:sp>
        <p:pic>
          <p:nvPicPr>
            <p:cNvPr id="33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36663" y="613860"/>
              <a:ext cx="1358901" cy="3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0" name="Group"/>
            <p:cNvGrpSpPr/>
            <p:nvPr/>
          </p:nvGrpSpPr>
          <p:grpSpPr>
            <a:xfrm>
              <a:off x="474068" y="1255232"/>
              <a:ext cx="3084091" cy="3084911"/>
              <a:chOff x="0" y="0"/>
              <a:chExt cx="3084090" cy="3084909"/>
            </a:xfrm>
          </p:grpSpPr>
          <p:sp>
            <p:nvSpPr>
              <p:cNvPr id="338" name="Square"/>
              <p:cNvSpPr/>
              <p:nvPr/>
            </p:nvSpPr>
            <p:spPr>
              <a:xfrm>
                <a:off x="0" y="0"/>
                <a:ext cx="3084091" cy="308491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33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13386" b="0"/>
              <a:stretch>
                <a:fillRect/>
              </a:stretch>
            </p:blipFill>
            <p:spPr>
              <a:xfrm>
                <a:off x="273564" y="93444"/>
                <a:ext cx="2537138" cy="29244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48" name="Group"/>
          <p:cNvGrpSpPr/>
          <p:nvPr/>
        </p:nvGrpSpPr>
        <p:grpSpPr>
          <a:xfrm>
            <a:off x="122164" y="1877872"/>
            <a:ext cx="4370428" cy="5625467"/>
            <a:chOff x="-647020" y="0"/>
            <a:chExt cx="4370427" cy="5625465"/>
          </a:xfrm>
        </p:grpSpPr>
        <p:sp>
          <p:nvSpPr>
            <p:cNvPr id="342" name="Assume independence between digit y and style z"/>
            <p:cNvSpPr txBox="1"/>
            <p:nvPr/>
          </p:nvSpPr>
          <p:spPr>
            <a:xfrm>
              <a:off x="-647021" y="4787256"/>
              <a:ext cx="4370428" cy="83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Assume independence</a:t>
              </a:r>
              <a:br>
                <a:rPr b="1"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t>between digit </a:t>
              </a:r>
              <a:r>
                <a:rPr b="1">
                  <a:solidFill>
                    <a:srgbClr val="A900BF"/>
                  </a:solidFill>
                  <a:latin typeface="Helvetica"/>
                  <a:ea typeface="Helvetica"/>
                  <a:cs typeface="Helvetica"/>
                  <a:sym typeface="Helvetica"/>
                </a:rPr>
                <a:t>y</a:t>
              </a:r>
              <a:r>
                <a:t> and style </a:t>
              </a:r>
              <a:r>
                <a:rPr b="1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z</a:t>
              </a:r>
            </a:p>
          </p:txBody>
        </p:sp>
        <p:sp>
          <p:nvSpPr>
            <p:cNvPr id="343" name="Generative Model (Decoder)"/>
            <p:cNvSpPr txBox="1"/>
            <p:nvPr/>
          </p:nvSpPr>
          <p:spPr>
            <a:xfrm>
              <a:off x="-440602" y="-1"/>
              <a:ext cx="395987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Generative Model (Decoder)</a:t>
              </a:r>
            </a:p>
          </p:txBody>
        </p:sp>
        <p:pic>
          <p:nvPicPr>
            <p:cNvPr id="34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1783" y="639260"/>
              <a:ext cx="1435101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Group"/>
            <p:cNvGrpSpPr/>
            <p:nvPr/>
          </p:nvGrpSpPr>
          <p:grpSpPr>
            <a:xfrm>
              <a:off x="0" y="1272990"/>
              <a:ext cx="3078668" cy="3079486"/>
              <a:chOff x="0" y="0"/>
              <a:chExt cx="3078667" cy="3079484"/>
            </a:xfrm>
          </p:grpSpPr>
          <p:sp>
            <p:nvSpPr>
              <p:cNvPr id="345" name="Square"/>
              <p:cNvSpPr/>
              <p:nvPr/>
            </p:nvSpPr>
            <p:spPr>
              <a:xfrm>
                <a:off x="0" y="0"/>
                <a:ext cx="3078668" cy="30794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346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76380" y="79193"/>
                <a:ext cx="2925907" cy="29210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51" name="Group"/>
          <p:cNvGrpSpPr/>
          <p:nvPr/>
        </p:nvGrpSpPr>
        <p:grpSpPr>
          <a:xfrm>
            <a:off x="2002650" y="7812923"/>
            <a:ext cx="9070560" cy="1262386"/>
            <a:chOff x="0" y="0"/>
            <a:chExt cx="9070559" cy="1262385"/>
          </a:xfrm>
        </p:grpSpPr>
        <p:sp>
          <p:nvSpPr>
            <p:cNvPr id="349" name="Rounded Rectangle"/>
            <p:cNvSpPr/>
            <p:nvPr/>
          </p:nvSpPr>
          <p:spPr>
            <a:xfrm>
              <a:off x="0" y="0"/>
              <a:ext cx="9070560" cy="1262386"/>
            </a:xfrm>
            <a:prstGeom prst="roundRect">
              <a:avLst>
                <a:gd name="adj" fmla="val 1509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0" name="Hypothesis: Assuming a statistical independence  under the prior induces disentangled representations."/>
            <p:cNvSpPr txBox="1"/>
            <p:nvPr/>
          </p:nvSpPr>
          <p:spPr>
            <a:xfrm>
              <a:off x="170421" y="114299"/>
              <a:ext cx="8658658" cy="1008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10000"/>
                </a:lnSpc>
                <a:defRPr sz="28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Hypothesis: </a:t>
              </a:r>
              <a:r>
                <a:rPr>
                  <a:latin typeface="+mn-lt"/>
                  <a:ea typeface="+mn-ea"/>
                  <a:cs typeface="+mn-cs"/>
                  <a:sym typeface="Helvetica Light"/>
                </a:rPr>
                <a:t>Assuming a statistical independence </a:t>
              </a:r>
              <a:br>
                <a:rPr>
                  <a:latin typeface="+mn-lt"/>
                  <a:ea typeface="+mn-ea"/>
                  <a:cs typeface="+mn-cs"/>
                  <a:sym typeface="Helvetica Light"/>
                </a:rPr>
              </a:br>
              <a:r>
                <a:rPr>
                  <a:latin typeface="+mn-lt"/>
                  <a:ea typeface="+mn-ea"/>
                  <a:cs typeface="+mn-cs"/>
                  <a:sym typeface="Helvetica Light"/>
                </a:rPr>
                <a:t>under the prior induces disentangled representations.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2"/>
      <p:bldP build="whole" bldLvl="1" animBg="1" rev="0" advAuto="0" spid="351" grpId="3"/>
      <p:bldP build="whole" bldLvl="1" animBg="1" rev="0" advAuto="0" spid="34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Deep Probabilistic Programs"/>
          <p:cNvSpPr/>
          <p:nvPr>
            <p:ph type="title"/>
          </p:nvPr>
        </p:nvSpPr>
        <p:spPr>
          <a:xfrm>
            <a:off x="161025" y="0"/>
            <a:ext cx="12682750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Deep Probabilistic Programs</a:t>
            </a:r>
          </a:p>
        </p:txBody>
      </p:sp>
      <p:grpSp>
        <p:nvGrpSpPr>
          <p:cNvPr id="357" name="Group"/>
          <p:cNvGrpSpPr/>
          <p:nvPr/>
        </p:nvGrpSpPr>
        <p:grpSpPr>
          <a:xfrm>
            <a:off x="-8339" y="6641736"/>
            <a:ext cx="4133257" cy="2853340"/>
            <a:chOff x="0" y="0"/>
            <a:chExt cx="4133256" cy="2853339"/>
          </a:xfrm>
        </p:grpSpPr>
        <p:pic>
          <p:nvPicPr>
            <p:cNvPr id="35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58483" y="653510"/>
              <a:ext cx="1749520" cy="1749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5" name="https://github.com/bleilab/edward"/>
            <p:cNvSpPr txBox="1"/>
            <p:nvPr/>
          </p:nvSpPr>
          <p:spPr>
            <a:xfrm>
              <a:off x="0" y="2497739"/>
              <a:ext cx="413325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latin typeface="Source Code Pro"/>
                  <a:ea typeface="Source Code Pro"/>
                  <a:cs typeface="Source Code Pro"/>
                  <a:sym typeface="Source Code Pro"/>
                  <a:hlinkClick r:id="rId3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3" invalidUrl="" action="" tgtFrame="" tooltip="" history="1" highlightClick="0" endSnd="0"/>
                </a:rPr>
                <a:t>https://github.com/bleilab/edward</a:t>
              </a:r>
            </a:p>
          </p:txBody>
        </p:sp>
        <p:sp>
          <p:nvSpPr>
            <p:cNvPr id="356" name="Edward"/>
            <p:cNvSpPr txBox="1"/>
            <p:nvPr/>
          </p:nvSpPr>
          <p:spPr>
            <a:xfrm>
              <a:off x="382554" y="-1"/>
              <a:ext cx="3301378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44332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Edward</a:t>
              </a:r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9379080" y="6641736"/>
            <a:ext cx="3571985" cy="2853340"/>
            <a:chOff x="0" y="0"/>
            <a:chExt cx="3571983" cy="2853339"/>
          </a:xfrm>
        </p:grpSpPr>
        <p:pic>
          <p:nvPicPr>
            <p:cNvPr id="35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09935" y="825124"/>
              <a:ext cx="1752114" cy="1486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9" name="https://github.com/uber/pyro"/>
            <p:cNvSpPr txBox="1"/>
            <p:nvPr/>
          </p:nvSpPr>
          <p:spPr>
            <a:xfrm>
              <a:off x="0" y="2497739"/>
              <a:ext cx="3571984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latin typeface="Source Code Pro"/>
                  <a:ea typeface="Source Code Pro"/>
                  <a:cs typeface="Source Code Pro"/>
                  <a:sym typeface="Source Code Pro"/>
                  <a:hlinkClick r:id="rId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5" invalidUrl="" action="" tgtFrame="" tooltip="" history="1" highlightClick="0" endSnd="0"/>
                </a:rPr>
                <a:t>https://github.com/uber/pyro</a:t>
              </a:r>
            </a:p>
          </p:txBody>
        </p:sp>
        <p:sp>
          <p:nvSpPr>
            <p:cNvPr id="360" name="Pyro"/>
            <p:cNvSpPr txBox="1"/>
            <p:nvPr/>
          </p:nvSpPr>
          <p:spPr>
            <a:xfrm>
              <a:off x="135304" y="-1"/>
              <a:ext cx="330137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44332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Pyro</a:t>
              </a: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1071968" y="2306574"/>
            <a:ext cx="10789379" cy="7188502"/>
            <a:chOff x="0" y="0"/>
            <a:chExt cx="10789377" cy="7188500"/>
          </a:xfrm>
        </p:grpSpPr>
        <p:grpSp>
          <p:nvGrpSpPr>
            <p:cNvPr id="365" name="Group"/>
            <p:cNvGrpSpPr/>
            <p:nvPr/>
          </p:nvGrpSpPr>
          <p:grpSpPr>
            <a:xfrm>
              <a:off x="3306400" y="4335161"/>
              <a:ext cx="4747261" cy="2853340"/>
              <a:chOff x="-170440" y="0"/>
              <a:chExt cx="4747259" cy="2853339"/>
            </a:xfrm>
          </p:grpSpPr>
          <p:sp>
            <p:nvSpPr>
              <p:cNvPr id="362" name="Probabilistic Torch"/>
              <p:cNvSpPr txBox="1"/>
              <p:nvPr/>
            </p:nvSpPr>
            <p:spPr>
              <a:xfrm>
                <a:off x="417197" y="-1"/>
                <a:ext cx="357198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>
                    <a:solidFill>
                      <a:srgbClr val="4433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Probabilistic Torch</a:t>
                </a:r>
              </a:p>
            </p:txBody>
          </p:sp>
          <p:sp>
            <p:nvSpPr>
              <p:cNvPr id="363" name="https://github.com/probtorch/probtorch"/>
              <p:cNvSpPr txBox="1"/>
              <p:nvPr/>
            </p:nvSpPr>
            <p:spPr>
              <a:xfrm>
                <a:off x="-170441" y="2497739"/>
                <a:ext cx="4747261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>
                    <a:latin typeface="Source Code Pro"/>
                    <a:ea typeface="Source Code Pro"/>
                    <a:cs typeface="Source Code Pro"/>
                    <a:sym typeface="Source Code Pro"/>
                    <a:hlinkClick r:id="rId6" invalidUrl="" action="" tgtFrame="" tooltip="" history="1" highlightClick="0" endSnd="0"/>
                  </a:defRPr>
                </a:lvl1pPr>
              </a:lstStyle>
              <a:p>
                <a:pPr/>
                <a:r>
                  <a:rPr>
                    <a:hlinkClick r:id="rId6" invalidUrl="" action="" tgtFrame="" tooltip="" history="1" highlightClick="0" endSnd="0"/>
                  </a:rPr>
                  <a:t>https://github.com/probtorch/probtorch</a:t>
                </a:r>
              </a:p>
            </p:txBody>
          </p:sp>
          <p:pic>
            <p:nvPicPr>
              <p:cNvPr id="36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05931" y="784873"/>
                <a:ext cx="3994518" cy="14867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8" name="Group"/>
            <p:cNvGrpSpPr/>
            <p:nvPr/>
          </p:nvGrpSpPr>
          <p:grpSpPr>
            <a:xfrm>
              <a:off x="0" y="-1"/>
              <a:ext cx="10789378" cy="4024845"/>
              <a:chOff x="0" y="0"/>
              <a:chExt cx="10789377" cy="4024843"/>
            </a:xfrm>
          </p:grpSpPr>
          <p:pic>
            <p:nvPicPr>
              <p:cNvPr id="366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0" r="51013" b="0"/>
              <a:stretch>
                <a:fillRect/>
              </a:stretch>
            </p:blipFill>
            <p:spPr>
              <a:xfrm>
                <a:off x="0" y="0"/>
                <a:ext cx="5036521" cy="40248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52271" t="0" r="0" b="0"/>
              <a:stretch>
                <a:fillRect/>
              </a:stretch>
            </p:blipFill>
            <p:spPr>
              <a:xfrm>
                <a:off x="5882251" y="0"/>
                <a:ext cx="4907127" cy="40248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70" name="Inference Model (Encoder)"/>
          <p:cNvSpPr txBox="1"/>
          <p:nvPr/>
        </p:nvSpPr>
        <p:spPr>
          <a:xfrm>
            <a:off x="1013421" y="1481772"/>
            <a:ext cx="49258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Inference Model (Encoder)</a:t>
            </a:r>
          </a:p>
        </p:txBody>
      </p:sp>
      <p:sp>
        <p:nvSpPr>
          <p:cNvPr id="371" name="Generative Model (Decoder)"/>
          <p:cNvSpPr txBox="1"/>
          <p:nvPr/>
        </p:nvSpPr>
        <p:spPr>
          <a:xfrm>
            <a:off x="6933110" y="1481772"/>
            <a:ext cx="524172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solidFill>
                  <a:srgbClr val="4433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Generative Model (Decoder)</a:t>
            </a:r>
          </a:p>
        </p:txBody>
      </p:sp>
      <p:sp>
        <p:nvSpPr>
          <p:cNvPr id="372" name="Rounded Rectangle"/>
          <p:cNvSpPr/>
          <p:nvPr/>
        </p:nvSpPr>
        <p:spPr>
          <a:xfrm>
            <a:off x="1451174" y="5307324"/>
            <a:ext cx="3242220" cy="768911"/>
          </a:xfrm>
          <a:prstGeom prst="roundRect">
            <a:avLst>
              <a:gd name="adj" fmla="val 13419"/>
            </a:avLst>
          </a:prstGeom>
          <a:ln w="38100">
            <a:solidFill>
              <a:srgbClr val="B3000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375" name="Group"/>
          <p:cNvGrpSpPr/>
          <p:nvPr/>
        </p:nvGrpSpPr>
        <p:grpSpPr>
          <a:xfrm>
            <a:off x="1435107" y="3516624"/>
            <a:ext cx="8301729" cy="2867323"/>
            <a:chOff x="0" y="0"/>
            <a:chExt cx="8301728" cy="2867322"/>
          </a:xfrm>
        </p:grpSpPr>
        <p:sp>
          <p:nvSpPr>
            <p:cNvPr id="373" name="Rounded Rectangle"/>
            <p:cNvSpPr/>
            <p:nvPr/>
          </p:nvSpPr>
          <p:spPr>
            <a:xfrm>
              <a:off x="7963278" y="0"/>
              <a:ext cx="338451" cy="314623"/>
            </a:xfrm>
            <a:prstGeom prst="roundRect">
              <a:avLst>
                <a:gd name="adj" fmla="val 26208"/>
              </a:avLst>
            </a:prstGeom>
            <a:noFill/>
            <a:ln w="38100" cap="flat">
              <a:solidFill>
                <a:srgbClr val="B300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Rounded Rectangle"/>
            <p:cNvSpPr/>
            <p:nvPr/>
          </p:nvSpPr>
          <p:spPr>
            <a:xfrm>
              <a:off x="0" y="2552700"/>
              <a:ext cx="992365" cy="314623"/>
            </a:xfrm>
            <a:prstGeom prst="roundRect">
              <a:avLst>
                <a:gd name="adj" fmla="val 26208"/>
              </a:avLst>
            </a:prstGeom>
            <a:noFill/>
            <a:ln w="38100" cap="flat">
              <a:solidFill>
                <a:srgbClr val="B300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76" name="Rounded Rectangle"/>
          <p:cNvSpPr/>
          <p:nvPr/>
        </p:nvSpPr>
        <p:spPr>
          <a:xfrm>
            <a:off x="7356674" y="4565830"/>
            <a:ext cx="4002186" cy="533401"/>
          </a:xfrm>
          <a:prstGeom prst="roundRect">
            <a:avLst>
              <a:gd name="adj" fmla="val 19344"/>
            </a:avLst>
          </a:prstGeom>
          <a:ln w="38100">
            <a:solidFill>
              <a:srgbClr val="B3000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7" name="Rounded Rectangle"/>
          <p:cNvSpPr/>
          <p:nvPr/>
        </p:nvSpPr>
        <p:spPr>
          <a:xfrm>
            <a:off x="1476574" y="4291324"/>
            <a:ext cx="3740530" cy="768911"/>
          </a:xfrm>
          <a:prstGeom prst="roundRect">
            <a:avLst>
              <a:gd name="adj" fmla="val 13419"/>
            </a:avLst>
          </a:prstGeom>
          <a:ln w="38100">
            <a:solidFill>
              <a:srgbClr val="B3000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8" name="Rounded Rectangle"/>
          <p:cNvSpPr/>
          <p:nvPr/>
        </p:nvSpPr>
        <p:spPr>
          <a:xfrm>
            <a:off x="7356674" y="4032430"/>
            <a:ext cx="4452110" cy="533401"/>
          </a:xfrm>
          <a:prstGeom prst="roundRect">
            <a:avLst>
              <a:gd name="adj" fmla="val 19344"/>
            </a:avLst>
          </a:prstGeom>
          <a:ln w="38100">
            <a:solidFill>
              <a:srgbClr val="B3000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12"/>
      <p:bldP build="whole" bldLvl="1" animBg="1" rev="0" advAuto="0" spid="377" grpId="1"/>
      <p:bldP build="whole" bldLvl="1" animBg="1" rev="0" advAuto="0" spid="377" grpId="2"/>
      <p:bldP build="whole" bldLvl="1" animBg="1" rev="0" advAuto="0" spid="378" grpId="7"/>
      <p:bldP build="whole" bldLvl="1" animBg="1" rev="0" advAuto="0" spid="378" grpId="8"/>
      <p:bldP build="whole" bldLvl="1" animBg="1" rev="0" advAuto="0" spid="375" grpId="6"/>
      <p:bldP build="whole" bldLvl="1" animBg="1" rev="0" advAuto="0" spid="357" grpId="11"/>
      <p:bldP build="whole" bldLvl="1" animBg="1" rev="0" advAuto="0" spid="375" grpId="5"/>
      <p:bldP build="whole" bldLvl="1" animBg="1" rev="0" advAuto="0" spid="372" grpId="3"/>
      <p:bldP build="whole" bldLvl="1" animBg="1" rev="0" advAuto="0" spid="372" grpId="4"/>
      <p:bldP build="whole" bldLvl="1" animBg="1" rev="0" advAuto="0" spid="376" grpId="9"/>
      <p:bldP build="whole" bldLvl="1" animBg="1" rev="0" advAuto="0" spid="376" grpId="1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Example: Yale B Faces"/>
          <p:cNvSpPr/>
          <p:nvPr>
            <p:ph type="title"/>
          </p:nvPr>
        </p:nvSpPr>
        <p:spPr>
          <a:xfrm>
            <a:off x="7193" y="0"/>
            <a:ext cx="12990414" cy="148679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Example: Yale B Faces</a:t>
            </a:r>
          </a:p>
        </p:txBody>
      </p:sp>
      <p:sp>
        <p:nvSpPr>
          <p:cNvPr id="381" name="Original"/>
          <p:cNvSpPr txBox="1"/>
          <p:nvPr/>
        </p:nvSpPr>
        <p:spPr>
          <a:xfrm>
            <a:off x="1260194" y="5391149"/>
            <a:ext cx="116458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Original</a:t>
            </a:r>
          </a:p>
        </p:txBody>
      </p:sp>
      <p:sp>
        <p:nvSpPr>
          <p:cNvPr id="382" name="Reconstruction"/>
          <p:cNvSpPr txBox="1"/>
          <p:nvPr/>
        </p:nvSpPr>
        <p:spPr>
          <a:xfrm>
            <a:off x="2878781" y="5391149"/>
            <a:ext cx="214729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Reconstruction</a:t>
            </a:r>
          </a:p>
        </p:txBody>
      </p:sp>
      <p:sp>
        <p:nvSpPr>
          <p:cNvPr id="383" name="Same Lighting, Different Identity"/>
          <p:cNvSpPr txBox="1"/>
          <p:nvPr/>
        </p:nvSpPr>
        <p:spPr>
          <a:xfrm>
            <a:off x="6603350" y="5391149"/>
            <a:ext cx="44462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Same Lighting, Different Identity</a:t>
            </a:r>
          </a:p>
        </p:txBody>
      </p:sp>
      <p:sp>
        <p:nvSpPr>
          <p:cNvPr id="384" name="Unsupervised:…"/>
          <p:cNvSpPr txBox="1"/>
          <p:nvPr/>
        </p:nvSpPr>
        <p:spPr>
          <a:xfrm>
            <a:off x="8550121" y="3009928"/>
            <a:ext cx="406047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2400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Unsupervised:</a:t>
            </a:r>
          </a:p>
          <a:p>
            <a:pPr algn="l" defTabSz="457200">
              <a:defRPr b="1" sz="2400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Shading (s), Reflectance (r)</a:t>
            </a:r>
          </a:p>
        </p:txBody>
      </p:sp>
      <p:sp>
        <p:nvSpPr>
          <p:cNvPr id="385" name="Semi-supervised:  Identity (i), Lighting (l)"/>
          <p:cNvSpPr txBox="1"/>
          <p:nvPr/>
        </p:nvSpPr>
        <p:spPr>
          <a:xfrm>
            <a:off x="8550121" y="1868739"/>
            <a:ext cx="331395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2400">
                <a:solidFill>
                  <a:srgbClr val="A900B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Semi-supervised: </a:t>
            </a:r>
            <a:br/>
            <a:r>
              <a:t>Identity (i), Lighting (l)</a:t>
            </a:r>
          </a:p>
        </p:txBody>
      </p:sp>
      <p:sp>
        <p:nvSpPr>
          <p:cNvPr id="386" name="Data: Pixels (x)"/>
          <p:cNvSpPr txBox="1"/>
          <p:nvPr/>
        </p:nvSpPr>
        <p:spPr>
          <a:xfrm>
            <a:off x="8550121" y="4151117"/>
            <a:ext cx="145271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24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Data:</a:t>
            </a:r>
            <a:br/>
            <a:r>
              <a:t>Pixels (x)</a:t>
            </a:r>
          </a:p>
        </p:txBody>
      </p:sp>
      <p:grpSp>
        <p:nvGrpSpPr>
          <p:cNvPr id="395" name="Group"/>
          <p:cNvGrpSpPr/>
          <p:nvPr/>
        </p:nvGrpSpPr>
        <p:grpSpPr>
          <a:xfrm>
            <a:off x="4590169" y="1671816"/>
            <a:ext cx="2749370" cy="3514425"/>
            <a:chOff x="0" y="0"/>
            <a:chExt cx="2749368" cy="3514424"/>
          </a:xfrm>
        </p:grpSpPr>
        <p:grpSp>
          <p:nvGrpSpPr>
            <p:cNvPr id="393" name="Group"/>
            <p:cNvGrpSpPr/>
            <p:nvPr/>
          </p:nvGrpSpPr>
          <p:grpSpPr>
            <a:xfrm>
              <a:off x="78420" y="655435"/>
              <a:ext cx="2670949" cy="2858990"/>
              <a:chOff x="0" y="0"/>
              <a:chExt cx="2670947" cy="2858989"/>
            </a:xfrm>
          </p:grpSpPr>
          <p:pic>
            <p:nvPicPr>
              <p:cNvPr id="38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57307" t="12860" r="0" b="0"/>
              <a:stretch>
                <a:fillRect/>
              </a:stretch>
            </p:blipFill>
            <p:spPr>
              <a:xfrm>
                <a:off x="0" y="0"/>
                <a:ext cx="2670948" cy="28589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8" name="Circle"/>
              <p:cNvSpPr/>
              <p:nvPr/>
            </p:nvSpPr>
            <p:spPr>
              <a:xfrm>
                <a:off x="753016" y="2048102"/>
                <a:ext cx="659555" cy="660253"/>
              </a:xfrm>
              <a:prstGeom prst="ellips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9" name="Circle"/>
              <p:cNvSpPr/>
              <p:nvPr/>
            </p:nvSpPr>
            <p:spPr>
              <a:xfrm>
                <a:off x="1936648" y="2040531"/>
                <a:ext cx="660401" cy="660401"/>
              </a:xfrm>
              <a:prstGeom prst="ellipse">
                <a:avLst/>
              </a:prstGeom>
              <a:noFill/>
              <a:ln w="508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0" name="Circle"/>
              <p:cNvSpPr/>
              <p:nvPr/>
            </p:nvSpPr>
            <p:spPr>
              <a:xfrm>
                <a:off x="780948" y="84731"/>
                <a:ext cx="660401" cy="660401"/>
              </a:xfrm>
              <a:prstGeom prst="ellipse">
                <a:avLst/>
              </a:prstGeom>
              <a:noFill/>
              <a:ln w="508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1" name="Circle"/>
              <p:cNvSpPr/>
              <p:nvPr/>
            </p:nvSpPr>
            <p:spPr>
              <a:xfrm>
                <a:off x="1446318" y="1045012"/>
                <a:ext cx="660401" cy="660401"/>
              </a:xfrm>
              <a:prstGeom prst="ellipse">
                <a:avLst/>
              </a:prstGeom>
              <a:noFill/>
              <a:ln w="50800" cap="flat">
                <a:solidFill>
                  <a:srgbClr val="A900BF"/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2" name="Circle"/>
              <p:cNvSpPr/>
              <p:nvPr/>
            </p:nvSpPr>
            <p:spPr>
              <a:xfrm>
                <a:off x="87418" y="1045012"/>
                <a:ext cx="660401" cy="660401"/>
              </a:xfrm>
              <a:prstGeom prst="ellipse">
                <a:avLst/>
              </a:prstGeom>
              <a:noFill/>
              <a:ln w="50800" cap="flat">
                <a:solidFill>
                  <a:srgbClr val="A900BF"/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94" name="Inference Model"/>
            <p:cNvSpPr txBox="1"/>
            <p:nvPr/>
          </p:nvSpPr>
          <p:spPr>
            <a:xfrm>
              <a:off x="0" y="-1"/>
              <a:ext cx="243468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Inference Model</a:t>
              </a: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1122172" y="1678516"/>
            <a:ext cx="2906903" cy="3146347"/>
            <a:chOff x="0" y="0"/>
            <a:chExt cx="2906902" cy="3146345"/>
          </a:xfrm>
        </p:grpSpPr>
        <p:grpSp>
          <p:nvGrpSpPr>
            <p:cNvPr id="402" name="Group"/>
            <p:cNvGrpSpPr/>
            <p:nvPr/>
          </p:nvGrpSpPr>
          <p:grpSpPr>
            <a:xfrm>
              <a:off x="0" y="1056726"/>
              <a:ext cx="2906903" cy="2089620"/>
              <a:chOff x="0" y="0"/>
              <a:chExt cx="2906902" cy="2089619"/>
            </a:xfrm>
          </p:grpSpPr>
          <p:pic>
            <p:nvPicPr>
              <p:cNvPr id="39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36310" r="53535" b="0"/>
              <a:stretch>
                <a:fillRect/>
              </a:stretch>
            </p:blipFill>
            <p:spPr>
              <a:xfrm>
                <a:off x="0" y="0"/>
                <a:ext cx="2906903" cy="20896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97" name="Circle"/>
              <p:cNvSpPr/>
              <p:nvPr/>
            </p:nvSpPr>
            <p:spPr>
              <a:xfrm>
                <a:off x="98267" y="77139"/>
                <a:ext cx="660401" cy="660401"/>
              </a:xfrm>
              <a:prstGeom prst="ellipse">
                <a:avLst/>
              </a:prstGeom>
              <a:noFill/>
              <a:ln w="508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8" name="Circle"/>
              <p:cNvSpPr/>
              <p:nvPr/>
            </p:nvSpPr>
            <p:spPr>
              <a:xfrm>
                <a:off x="1124434" y="1265811"/>
                <a:ext cx="659555" cy="660253"/>
              </a:xfrm>
              <a:prstGeom prst="ellips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9" name="Circle"/>
              <p:cNvSpPr/>
              <p:nvPr/>
            </p:nvSpPr>
            <p:spPr>
              <a:xfrm>
                <a:off x="1119237" y="72221"/>
                <a:ext cx="660401" cy="660401"/>
              </a:xfrm>
              <a:prstGeom prst="ellipse">
                <a:avLst/>
              </a:prstGeom>
              <a:noFill/>
              <a:ln w="50800" cap="flat">
                <a:solidFill>
                  <a:srgbClr val="A900BF"/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0" name="Circle"/>
              <p:cNvSpPr/>
              <p:nvPr/>
            </p:nvSpPr>
            <p:spPr>
              <a:xfrm>
                <a:off x="2142966" y="1270939"/>
                <a:ext cx="660401" cy="660401"/>
              </a:xfrm>
              <a:prstGeom prst="ellipse">
                <a:avLst/>
              </a:prstGeom>
              <a:noFill/>
              <a:ln w="508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1" name="Circle"/>
              <p:cNvSpPr/>
              <p:nvPr/>
            </p:nvSpPr>
            <p:spPr>
              <a:xfrm>
                <a:off x="2135237" y="72221"/>
                <a:ext cx="660401" cy="660401"/>
              </a:xfrm>
              <a:prstGeom prst="ellipse">
                <a:avLst/>
              </a:prstGeom>
              <a:noFill/>
              <a:ln w="50800" cap="flat">
                <a:solidFill>
                  <a:srgbClr val="A900BF"/>
                </a:solidFill>
                <a:prstDash val="solid"/>
                <a:beve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03" name="Generative Model"/>
            <p:cNvSpPr txBox="1"/>
            <p:nvPr/>
          </p:nvSpPr>
          <p:spPr>
            <a:xfrm>
              <a:off x="121113" y="-1"/>
              <a:ext cx="26550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Generative Model</a:t>
              </a:r>
            </a:p>
          </p:txBody>
        </p:sp>
      </p:grpSp>
      <p:pic>
        <p:nvPicPr>
          <p:cNvPr id="4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7867" y="5988996"/>
            <a:ext cx="6937207" cy="11350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7865" y="7780642"/>
            <a:ext cx="6937211" cy="11350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52873" y="7780642"/>
            <a:ext cx="989193" cy="11350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7888" y="7780642"/>
            <a:ext cx="989193" cy="11350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47888" y="5988996"/>
            <a:ext cx="989193" cy="11350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52877" y="5988996"/>
            <a:ext cx="989194" cy="11350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411" name="Same Identity, Different Lighting"/>
          <p:cNvSpPr txBox="1"/>
          <p:nvPr/>
        </p:nvSpPr>
        <p:spPr>
          <a:xfrm>
            <a:off x="6614587" y="7251996"/>
            <a:ext cx="442376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Same Identity, Different Lighting</a:t>
            </a:r>
          </a:p>
        </p:txBody>
      </p:sp>
      <p:sp>
        <p:nvSpPr>
          <p:cNvPr id="412" name="[Siddharth, Paige, van de Meent, Desmaison, Wood, Goodman, Kohli, Torr, NIPS 2017]"/>
          <p:cNvSpPr txBox="1"/>
          <p:nvPr/>
        </p:nvSpPr>
        <p:spPr>
          <a:xfrm>
            <a:off x="2033593" y="9264917"/>
            <a:ext cx="89376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[Siddharth, Paige, van de Meent, Desmaison, Wood, Goodman, Kohli, Torr, NIPS 2017]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